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3"/>
  </p:sldMasterIdLst>
  <p:notesMasterIdLst>
    <p:notesMasterId r:id="rId23"/>
  </p:notesMasterIdLst>
  <p:handoutMasterIdLst>
    <p:handoutMasterId r:id="rId25"/>
  </p:handoutMasterIdLst>
  <p:sldIdLst>
    <p:sldId id="259" r:id="rId4"/>
    <p:sldId id="262" r:id="rId5"/>
    <p:sldId id="261" r:id="rId6"/>
    <p:sldId id="266" r:id="rId7"/>
    <p:sldId id="1726" r:id="rId8"/>
    <p:sldId id="1724" r:id="rId9"/>
    <p:sldId id="280" r:id="rId10"/>
    <p:sldId id="1727" r:id="rId11"/>
    <p:sldId id="1728" r:id="rId12"/>
    <p:sldId id="1729" r:id="rId13"/>
    <p:sldId id="1730" r:id="rId14"/>
    <p:sldId id="1731" r:id="rId15"/>
    <p:sldId id="276" r:id="rId16"/>
    <p:sldId id="1748" r:id="rId17"/>
    <p:sldId id="281" r:id="rId18"/>
    <p:sldId id="1750" r:id="rId19"/>
    <p:sldId id="282" r:id="rId20"/>
    <p:sldId id="279" r:id="rId21"/>
    <p:sldId id="258" r:id="rId22"/>
    <p:sldId id="270"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BD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85" autoAdjust="0"/>
    <p:restoredTop sz="94289" autoAdjust="0"/>
  </p:normalViewPr>
  <p:slideViewPr>
    <p:cSldViewPr snapToGrid="0" showGuides="1">
      <p:cViewPr>
        <p:scale>
          <a:sx n="70" d="100"/>
          <a:sy n="70" d="100"/>
        </p:scale>
        <p:origin x="960" y="828"/>
      </p:cViewPr>
      <p:guideLst>
        <p:guide pos="3845"/>
        <p:guide orient="horz" pos="1012"/>
        <p:guide orient="horz" pos="1477"/>
        <p:guide orient="horz" pos="3102"/>
        <p:guide pos="2128"/>
        <p:guide pos="4048"/>
        <p:guide pos="5972"/>
        <p:guide pos="5316"/>
        <p:guide pos="2340"/>
      </p:guideLst>
    </p:cSldViewPr>
  </p:slideViewPr>
  <p:outlineViewPr>
    <p:cViewPr>
      <p:scale>
        <a:sx n="33" d="100"/>
        <a:sy n="33" d="100"/>
      </p:scale>
      <p:origin x="0" y="-8496"/>
    </p:cViewPr>
  </p:outlineViewPr>
  <p:notesTextViewPr>
    <p:cViewPr>
      <p:scale>
        <a:sx n="1" d="1"/>
        <a:sy n="1" d="1"/>
      </p:scale>
      <p:origin x="0" y="0"/>
    </p:cViewPr>
  </p:notesTextViewPr>
  <p:sorterViewPr>
    <p:cViewPr varScale="1">
      <p:scale>
        <a:sx n="1" d="1"/>
        <a:sy n="1" d="1"/>
      </p:scale>
      <p:origin x="0" y="-5592"/>
    </p:cViewPr>
  </p:sorterViewPr>
  <p:notesViewPr>
    <p:cSldViewPr snapToGrid="0">
      <p:cViewPr varScale="1">
        <p:scale>
          <a:sx n="85" d="100"/>
          <a:sy n="85" d="100"/>
        </p:scale>
        <p:origin x="3804" y="7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handoutMaster" Target="handoutMasters/handoutMaster1.xml"/><Relationship Id="rId24" Type="http://schemas.openxmlformats.org/officeDocument/2006/relationships/slide" Target="slides/slide20.xml"/><Relationship Id="rId23" Type="http://schemas.openxmlformats.org/officeDocument/2006/relationships/notesMaster" Target="notesMasters/notesMaster1.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12A60F-63B3-4D54-AA63-B159FADA9F31}"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94E6C1-322F-4AF4-A541-6A7DCE3853A3}"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513A3C-D0C5-45C0-BD52-194E7639670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0D5545-95D4-489F-B8ED-7EAFA774B567}"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8965"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8965"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8965"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duotone>
              <a:schemeClr val="bg2">
                <a:shade val="45000"/>
                <a:satMod val="135000"/>
              </a:schemeClr>
              <a:prstClr val="white"/>
            </a:duotone>
          </a:blip>
          <a:srcRect r="27993"/>
          <a:stretch>
            <a:fillRect/>
          </a:stretch>
        </p:blipFill>
        <p:spPr>
          <a:xfrm>
            <a:off x="1" y="-5557"/>
            <a:ext cx="12192000" cy="6863557"/>
          </a:xfrm>
          <a:prstGeom prst="rect">
            <a:avLst/>
          </a:prstGeom>
        </p:spPr>
      </p:pic>
      <p:sp>
        <p:nvSpPr>
          <p:cNvPr id="4" name="矩形 3"/>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8965"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8965"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8965"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6" r:id="rId1"/>
    <p:sldLayoutId id="2147483667"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24.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25.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5.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5.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4.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5.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5" Type="http://schemas.openxmlformats.org/officeDocument/2006/relationships/slideLayout" Target="../slideLayouts/slideLayout6.xml"/><Relationship Id="rId4" Type="http://schemas.openxmlformats.org/officeDocument/2006/relationships/image" Target="../media/image19.png"/><Relationship Id="rId3" Type="http://schemas.openxmlformats.org/officeDocument/2006/relationships/image" Target="../media/image18.jpeg"/><Relationship Id="rId2" Type="http://schemas.openxmlformats.org/officeDocument/2006/relationships/image" Target="../media/image17.png"/><Relationship Id="rId1" Type="http://schemas.openxmlformats.org/officeDocument/2006/relationships/image" Target="../media/image15.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image" Target="../media/image21.png"/><Relationship Id="rId1" Type="http://schemas.openxmlformats.org/officeDocument/2006/relationships/image" Target="../media/image20.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22.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a:xfrm>
            <a:off x="1406318" y="2016174"/>
            <a:ext cx="9379365" cy="1060855"/>
          </a:xfrm>
        </p:spPr>
        <p:txBody>
          <a:bodyPr/>
          <a:lstStyle/>
          <a:p>
            <a:r>
              <a:rPr lang="en-US" altLang="zh-CN" dirty="0"/>
              <a:t>AI-Poet</a:t>
            </a:r>
            <a:endParaRPr lang="en-US" altLang="zh-CN" dirty="0"/>
          </a:p>
        </p:txBody>
      </p:sp>
      <p:sp>
        <p:nvSpPr>
          <p:cNvPr id="3" name="内容占位符 2"/>
          <p:cNvSpPr>
            <a:spLocks noGrp="1"/>
          </p:cNvSpPr>
          <p:nvPr>
            <p:ph sz="quarter" idx="10"/>
          </p:nvPr>
        </p:nvSpPr>
        <p:spPr/>
        <p:txBody>
          <a:bodyPr/>
          <a:lstStyle/>
          <a:p>
            <a:fld id="{045CE301-1C36-4793-AA14-14B8D1577BED}" type="datetime2">
              <a:rPr lang="en-US" altLang="zh-CN" smtClean="0"/>
            </a:fld>
            <a:r>
              <a:rPr lang="en-US" altLang="zh-CN" smtClean="0"/>
              <a:t>021</a:t>
            </a:r>
            <a:r>
              <a:rPr lang="zh-CN" altLang="en-US" smtClean="0"/>
              <a:t>年</a:t>
            </a:r>
            <a:r>
              <a:rPr lang="en-US" altLang="zh-CN" smtClean="0"/>
              <a:t>12</a:t>
            </a:r>
            <a:r>
              <a:rPr lang="zh-CN" altLang="en-US" smtClean="0"/>
              <a:t>月</a:t>
            </a:r>
            <a:r>
              <a:rPr lang="en-US" altLang="zh-CN" smtClean="0"/>
              <a:t>30</a:t>
            </a:r>
            <a:r>
              <a:rPr lang="zh-CN" altLang="en-US" smtClean="0"/>
              <a:t>日</a:t>
            </a:r>
            <a:endParaRPr lang="zh-CN" altLang="en-US" dirty="0"/>
          </a:p>
        </p:txBody>
      </p:sp>
      <p:sp>
        <p:nvSpPr>
          <p:cNvPr id="10" name="文本占位符 9"/>
          <p:cNvSpPr>
            <a:spLocks noGrp="1"/>
          </p:cNvSpPr>
          <p:nvPr>
            <p:ph type="body" sz="quarter" idx="11"/>
          </p:nvPr>
        </p:nvSpPr>
        <p:spPr/>
        <p:txBody>
          <a:bodyPr/>
          <a:lstStyle/>
          <a:p>
            <a:r>
              <a:rPr lang="zh-CN" altLang="en-US" dirty="0"/>
              <a:t>徐惠东</a:t>
            </a:r>
            <a:endParaRPr lang="zh-CN" altLang="en-US" dirty="0"/>
          </a:p>
        </p:txBody>
      </p:sp>
      <p:sp>
        <p:nvSpPr>
          <p:cNvPr id="2" name="Text Box 1"/>
          <p:cNvSpPr txBox="1"/>
          <p:nvPr/>
        </p:nvSpPr>
        <p:spPr>
          <a:xfrm>
            <a:off x="6690360" y="3007360"/>
            <a:ext cx="3497580" cy="368300"/>
          </a:xfrm>
          <a:prstGeom prst="rect">
            <a:avLst/>
          </a:prstGeom>
          <a:noFill/>
        </p:spPr>
        <p:txBody>
          <a:bodyPr wrap="none" rtlCol="0">
            <a:spAutoFit/>
          </a:bodyPr>
          <a:p>
            <a:r>
              <a:rPr lang="zh-CN" altLang="en-US"/>
              <a:t>一款基于深度学习的 </a:t>
            </a:r>
            <a:r>
              <a:rPr lang="en-US" altLang="zh-CN"/>
              <a:t>AI </a:t>
            </a:r>
            <a:r>
              <a:rPr lang="zh-CN" altLang="en-US"/>
              <a:t>写诗系统</a:t>
            </a: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代码实现 </a:t>
            </a:r>
            <a:r>
              <a:rPr lang="en-US" altLang="zh-CN" dirty="0"/>
              <a:t>-- </a:t>
            </a:r>
            <a:r>
              <a:rPr lang="zh-CN" altLang="en-US" dirty="0"/>
              <a:t>诗句生成 </a:t>
            </a:r>
            <a:r>
              <a:rPr lang="en-US" altLang="zh-CN" dirty="0"/>
              <a:t>-- </a:t>
            </a:r>
            <a:r>
              <a:rPr lang="zh-CN" altLang="en-US" dirty="0"/>
              <a:t>首句生成</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pic>
        <p:nvPicPr>
          <p:cNvPr id="5" name="Picture 4" descr="code-generate-1"/>
          <p:cNvPicPr>
            <a:picLocks noChangeAspect="1"/>
          </p:cNvPicPr>
          <p:nvPr/>
        </p:nvPicPr>
        <p:blipFill>
          <a:blip r:embed="rId1"/>
          <a:stretch>
            <a:fillRect/>
          </a:stretch>
        </p:blipFill>
        <p:spPr>
          <a:xfrm>
            <a:off x="1075055" y="779145"/>
            <a:ext cx="10058400" cy="4851400"/>
          </a:xfrm>
          <a:prstGeom prst="rect">
            <a:avLst/>
          </a:prstGeom>
        </p:spPr>
      </p:pic>
      <p:sp>
        <p:nvSpPr>
          <p:cNvPr id="7" name="Text Box 6"/>
          <p:cNvSpPr txBox="1"/>
          <p:nvPr/>
        </p:nvSpPr>
        <p:spPr>
          <a:xfrm>
            <a:off x="1075055" y="5701665"/>
            <a:ext cx="11168380" cy="645160"/>
          </a:xfrm>
          <a:prstGeom prst="rect">
            <a:avLst/>
          </a:prstGeom>
          <a:noFill/>
        </p:spPr>
        <p:txBody>
          <a:bodyPr wrap="square" rtlCol="0">
            <a:spAutoFit/>
          </a:bodyPr>
          <a:p>
            <a:pPr algn="l"/>
            <a:r>
              <a:rPr lang="en-US" b="1">
                <a:latin typeface="+mn-ea"/>
                <a:cs typeface="+mn-ea"/>
              </a:rPr>
              <a:t>优先使用风格前缀生成隐藏层，并结合用户输入的首句喂给预训练模型生成下一句</a:t>
            </a:r>
            <a:r>
              <a:rPr lang="zh-CN" altLang="en-US" b="1">
                <a:latin typeface="+mn-ea"/>
                <a:cs typeface="+mn-ea"/>
              </a:rPr>
              <a:t>。</a:t>
            </a:r>
            <a:endParaRPr lang="zh-CN" altLang="en-US" b="1">
              <a:latin typeface="+mn-ea"/>
              <a:cs typeface="+mn-ea"/>
            </a:endParaRPr>
          </a:p>
          <a:p>
            <a:pPr algn="l"/>
            <a:r>
              <a:rPr lang="en-US" b="1">
                <a:latin typeface="+mn-ea"/>
                <a:cs typeface="+mn-ea"/>
              </a:rPr>
              <a:t>再使用生成的下一句作为下一次迭代的输入，不断迭代直至达到最大生成字数或遇到终止符 &lt;EOP&gt; 为止。</a:t>
            </a:r>
            <a:endParaRPr lang="en-US" b="1">
              <a:latin typeface="+mn-ea"/>
              <a:cs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代码实现 </a:t>
            </a:r>
            <a:r>
              <a:rPr lang="en-US" altLang="zh-CN" dirty="0"/>
              <a:t>-- </a:t>
            </a:r>
            <a:r>
              <a:rPr lang="zh-CN" altLang="en-US" dirty="0"/>
              <a:t>诗句生成 </a:t>
            </a:r>
            <a:r>
              <a:rPr lang="en-US" altLang="zh-CN" dirty="0"/>
              <a:t>-- </a:t>
            </a:r>
            <a:r>
              <a:rPr lang="zh-CN" altLang="en-US" dirty="0"/>
              <a:t>藏头诗</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7" name="Text Box 6"/>
          <p:cNvSpPr txBox="1"/>
          <p:nvPr/>
        </p:nvSpPr>
        <p:spPr>
          <a:xfrm>
            <a:off x="1075055" y="5701665"/>
            <a:ext cx="11168380" cy="645160"/>
          </a:xfrm>
          <a:prstGeom prst="rect">
            <a:avLst/>
          </a:prstGeom>
          <a:noFill/>
        </p:spPr>
        <p:txBody>
          <a:bodyPr wrap="square" rtlCol="0">
            <a:spAutoFit/>
          </a:bodyPr>
          <a:p>
            <a:pPr algn="l"/>
            <a:r>
              <a:rPr b="1">
                <a:latin typeface="+mn-ea"/>
                <a:cs typeface="+mn-ea"/>
              </a:rPr>
              <a:t>优先使用风格前缀生成隐藏层，并结合用户输入每次喂给模型一个字作为开头并续写，</a:t>
            </a:r>
            <a:endParaRPr b="1">
              <a:latin typeface="+mn-ea"/>
              <a:cs typeface="+mn-ea"/>
            </a:endParaRPr>
          </a:p>
          <a:p>
            <a:pPr algn="l"/>
            <a:r>
              <a:rPr b="1">
                <a:latin typeface="+mn-ea"/>
                <a:cs typeface="+mn-ea"/>
              </a:rPr>
              <a:t>迭代更新至用户输入用完为止。</a:t>
            </a:r>
            <a:endParaRPr b="1">
              <a:latin typeface="+mn-ea"/>
              <a:cs typeface="+mn-ea"/>
            </a:endParaRPr>
          </a:p>
        </p:txBody>
      </p:sp>
      <p:pic>
        <p:nvPicPr>
          <p:cNvPr id="6" name="Picture 5" descr="code-generate-2"/>
          <p:cNvPicPr>
            <a:picLocks noChangeAspect="1"/>
          </p:cNvPicPr>
          <p:nvPr/>
        </p:nvPicPr>
        <p:blipFill>
          <a:blip r:embed="rId1"/>
          <a:stretch>
            <a:fillRect/>
          </a:stretch>
        </p:blipFill>
        <p:spPr>
          <a:xfrm>
            <a:off x="1066800" y="815340"/>
            <a:ext cx="10058400" cy="485076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图片占位符 59" descr="图片包含 天空, 户外, 建筑物&#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28688" b="28688"/>
          <a:stretch>
            <a:fillRect/>
          </a:stretch>
        </p:blipFill>
        <p:spPr/>
      </p:pic>
      <p:sp>
        <p:nvSpPr>
          <p:cNvPr id="68" name="标题 67"/>
          <p:cNvSpPr>
            <a:spLocks noGrp="1"/>
          </p:cNvSpPr>
          <p:nvPr>
            <p:ph type="title"/>
          </p:nvPr>
        </p:nvSpPr>
        <p:spPr/>
        <p:txBody>
          <a:bodyPr/>
          <a:lstStyle/>
          <a:p>
            <a:r>
              <a:rPr lang="zh-CN" altLang="en-US" dirty="0"/>
              <a:t>运行展示</a:t>
            </a:r>
            <a:endParaRPr lang="zh-CN" altLang="en-US" dirty="0"/>
          </a:p>
        </p:txBody>
      </p:sp>
      <p:sp>
        <p:nvSpPr>
          <p:cNvPr id="69" name="文本占位符 68"/>
          <p:cNvSpPr>
            <a:spLocks noGrp="1"/>
          </p:cNvSpPr>
          <p:nvPr>
            <p:ph type="body" sz="quarter" idx="11"/>
          </p:nvPr>
        </p:nvSpPr>
        <p:spPr>
          <a:xfrm>
            <a:off x="4654075" y="4054685"/>
            <a:ext cx="6489700" cy="1534265"/>
          </a:xfrm>
        </p:spPr>
        <p:txBody>
          <a:bodyPr/>
          <a:lstStyle/>
          <a:p>
            <a:r>
              <a:rPr lang="en-US" altLang="zh-CN" dirty="0">
                <a:solidFill>
                  <a:schemeClr val="accent2"/>
                </a:solidFill>
              </a:rPr>
              <a:t>1. </a:t>
            </a:r>
            <a:r>
              <a:rPr lang="zh-CN" altLang="en-US" dirty="0">
                <a:solidFill>
                  <a:schemeClr val="accent2"/>
                </a:solidFill>
              </a:rPr>
              <a:t>首句生成</a:t>
            </a:r>
            <a:endParaRPr lang="zh-CN" altLang="en-US" dirty="0">
              <a:solidFill>
                <a:schemeClr val="accent2"/>
              </a:solidFill>
            </a:endParaRPr>
          </a:p>
          <a:p>
            <a:r>
              <a:rPr lang="en-US" altLang="zh-CN" dirty="0">
                <a:solidFill>
                  <a:schemeClr val="accent2"/>
                </a:solidFill>
              </a:rPr>
              <a:t>2. </a:t>
            </a:r>
            <a:r>
              <a:rPr lang="zh-CN" altLang="en-US" dirty="0">
                <a:solidFill>
                  <a:schemeClr val="accent2"/>
                </a:solidFill>
              </a:rPr>
              <a:t>藏头诗</a:t>
            </a:r>
            <a:endParaRPr lang="zh-CN" altLang="en-US" dirty="0">
              <a:solidFill>
                <a:schemeClr val="accent2"/>
              </a:solidFill>
            </a:endParaRPr>
          </a:p>
          <a:p>
            <a:r>
              <a:rPr lang="en-US" altLang="zh-CN" dirty="0">
                <a:solidFill>
                  <a:schemeClr val="accent2"/>
                </a:solidFill>
              </a:rPr>
              <a:t>3. </a:t>
            </a:r>
            <a:r>
              <a:rPr lang="zh-CN" altLang="en-US" dirty="0">
                <a:solidFill>
                  <a:schemeClr val="accent2"/>
                </a:solidFill>
              </a:rPr>
              <a:t>风格选择</a:t>
            </a:r>
            <a:endParaRPr lang="zh-CN" altLang="en-US" dirty="0">
              <a:solidFill>
                <a:schemeClr val="accent2"/>
              </a:solidFill>
            </a:endParaRPr>
          </a:p>
        </p:txBody>
      </p:sp>
      <p:grpSp>
        <p:nvGrpSpPr>
          <p:cNvPr id="2" name="组合 1"/>
          <p:cNvGrpSpPr/>
          <p:nvPr/>
        </p:nvGrpSpPr>
        <p:grpSpPr>
          <a:xfrm>
            <a:off x="1048224" y="3047028"/>
            <a:ext cx="2895125" cy="3181080"/>
            <a:chOff x="1048225" y="3047028"/>
            <a:chExt cx="2862842" cy="3181080"/>
          </a:xfrm>
        </p:grpSpPr>
        <p:sp>
          <p:nvSpPr>
            <p:cNvPr id="5" name="矩形 4"/>
            <p:cNvSpPr/>
            <p:nvPr/>
          </p:nvSpPr>
          <p:spPr>
            <a:xfrm>
              <a:off x="1048225" y="3047028"/>
              <a:ext cx="2862842" cy="3180036"/>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3800" b="1" dirty="0">
                  <a:solidFill>
                    <a:schemeClr val="accent1"/>
                  </a:solidFill>
                </a:rPr>
                <a:t>03</a:t>
              </a:r>
              <a:endParaRPr lang="zh-CN" altLang="en-US" sz="13800" b="1" dirty="0">
                <a:solidFill>
                  <a:schemeClr val="accent1"/>
                </a:solidFill>
              </a:endParaRPr>
            </a:p>
          </p:txBody>
        </p:sp>
        <p:sp>
          <p:nvSpPr>
            <p:cNvPr id="6" name="矩形 5"/>
            <p:cNvSpPr/>
            <p:nvPr/>
          </p:nvSpPr>
          <p:spPr>
            <a:xfrm rot="16200000">
              <a:off x="2434933" y="4751974"/>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运行展示 </a:t>
            </a:r>
            <a:r>
              <a:rPr lang="en-US" altLang="zh-CN" dirty="0"/>
              <a:t>-- </a:t>
            </a:r>
            <a:r>
              <a:rPr lang="zh-CN" altLang="en-US" dirty="0"/>
              <a:t>首句生成</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7" name="矩形: 圆角 6"/>
          <p:cNvSpPr/>
          <p:nvPr/>
        </p:nvSpPr>
        <p:spPr>
          <a:xfrm>
            <a:off x="367713" y="1617105"/>
            <a:ext cx="3575637" cy="39645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p:cNvSpPr/>
          <p:nvPr/>
        </p:nvSpPr>
        <p:spPr>
          <a:xfrm>
            <a:off x="546728" y="17220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文本框 17"/>
          <p:cNvSpPr txBox="1"/>
          <p:nvPr/>
        </p:nvSpPr>
        <p:spPr>
          <a:xfrm>
            <a:off x="407419" y="2116849"/>
            <a:ext cx="3495925" cy="2968625"/>
          </a:xfrm>
          <a:prstGeom prst="rect">
            <a:avLst/>
          </a:prstGeom>
          <a:noFill/>
        </p:spPr>
        <p:txBody>
          <a:bodyPr wrap="square" rtlCol="0">
            <a:spAutoFit/>
          </a:bodyPr>
          <a:lstStyle/>
          <a:p>
            <a:pPr algn="ctr">
              <a:lnSpc>
                <a:spcPct val="130000"/>
              </a:lnSpc>
            </a:pPr>
            <a:r>
              <a:rPr lang="zh-CN" altLang="en-US" sz="2400" b="1" dirty="0">
                <a:solidFill>
                  <a:schemeClr val="accent3">
                    <a:lumMod val="60000"/>
                    <a:lumOff val="40000"/>
                  </a:schemeClr>
                </a:solidFill>
              </a:rPr>
              <a:t>草色青青柳色黄，</a:t>
            </a:r>
            <a:endParaRPr lang="zh-CN" altLang="en-US" sz="2400" dirty="0">
              <a:solidFill>
                <a:schemeClr val="tx1">
                  <a:lumMod val="75000"/>
                  <a:lumOff val="25000"/>
                </a:schemeClr>
              </a:solidFill>
            </a:endParaRPr>
          </a:p>
          <a:p>
            <a:pPr algn="ctr">
              <a:lnSpc>
                <a:spcPct val="130000"/>
              </a:lnSpc>
            </a:pPr>
            <a:r>
              <a:rPr lang="zh-CN" altLang="en-US" sz="2400" dirty="0">
                <a:solidFill>
                  <a:schemeClr val="tx1"/>
                </a:solidFill>
              </a:rPr>
              <a:t>紫梨花谢春风开。</a:t>
            </a:r>
            <a:endParaRPr lang="zh-CN" altLang="en-US" sz="2400" dirty="0">
              <a:solidFill>
                <a:schemeClr val="tx1"/>
              </a:solidFill>
            </a:endParaRPr>
          </a:p>
          <a:p>
            <a:pPr algn="ctr">
              <a:lnSpc>
                <a:spcPct val="130000"/>
              </a:lnSpc>
            </a:pPr>
            <a:r>
              <a:rPr lang="zh-CN" altLang="en-US" sz="2400" dirty="0">
                <a:solidFill>
                  <a:schemeClr val="tx1"/>
                </a:solidFill>
              </a:rPr>
              <a:t>江水东流无社稷，</a:t>
            </a:r>
            <a:endParaRPr lang="zh-CN" altLang="en-US" sz="2400" dirty="0">
              <a:solidFill>
                <a:schemeClr val="tx1"/>
              </a:solidFill>
            </a:endParaRPr>
          </a:p>
          <a:p>
            <a:pPr algn="ctr">
              <a:lnSpc>
                <a:spcPct val="130000"/>
              </a:lnSpc>
            </a:pPr>
            <a:r>
              <a:rPr lang="zh-CN" altLang="en-US" sz="2400" dirty="0">
                <a:solidFill>
                  <a:schemeClr val="tx1"/>
                </a:solidFill>
              </a:rPr>
              <a:t>君王朝日如冬霜。</a:t>
            </a:r>
            <a:endParaRPr lang="zh-CN" altLang="en-US" sz="2400" dirty="0">
              <a:solidFill>
                <a:schemeClr val="tx1"/>
              </a:solidFill>
            </a:endParaRPr>
          </a:p>
          <a:p>
            <a:pPr algn="ctr">
              <a:lnSpc>
                <a:spcPct val="130000"/>
              </a:lnSpc>
            </a:pPr>
            <a:r>
              <a:rPr lang="zh-CN" altLang="en-US" sz="2400" dirty="0">
                <a:solidFill>
                  <a:schemeClr val="tx1"/>
                </a:solidFill>
              </a:rPr>
              <a:t>白头老少今何幸，</a:t>
            </a:r>
            <a:endParaRPr lang="zh-CN" altLang="en-US" sz="2400" dirty="0">
              <a:solidFill>
                <a:schemeClr val="tx1"/>
              </a:solidFill>
            </a:endParaRPr>
          </a:p>
          <a:p>
            <a:pPr algn="ctr">
              <a:lnSpc>
                <a:spcPct val="130000"/>
              </a:lnSpc>
            </a:pPr>
            <a:r>
              <a:rPr lang="zh-CN" altLang="en-US" sz="2400" dirty="0">
                <a:solidFill>
                  <a:schemeClr val="tx1"/>
                </a:solidFill>
              </a:rPr>
              <a:t>每见知君心不伤。</a:t>
            </a:r>
            <a:endParaRPr lang="zh-CN" altLang="en-US" sz="2400" dirty="0">
              <a:solidFill>
                <a:schemeClr val="tx1"/>
              </a:solidFill>
            </a:endParaRPr>
          </a:p>
        </p:txBody>
      </p:sp>
      <p:sp>
        <p:nvSpPr>
          <p:cNvPr id="24" name="矩形: 圆角 23"/>
          <p:cNvSpPr/>
          <p:nvPr/>
        </p:nvSpPr>
        <p:spPr>
          <a:xfrm>
            <a:off x="4308181" y="1617105"/>
            <a:ext cx="3575637" cy="39645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5" name="平行四边形 24"/>
          <p:cNvSpPr/>
          <p:nvPr/>
        </p:nvSpPr>
        <p:spPr>
          <a:xfrm>
            <a:off x="4487196" y="17220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矩形: 圆角 25"/>
          <p:cNvSpPr/>
          <p:nvPr/>
        </p:nvSpPr>
        <p:spPr>
          <a:xfrm>
            <a:off x="8248650" y="1617105"/>
            <a:ext cx="3575637" cy="39645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7" name="平行四边形 26"/>
          <p:cNvSpPr/>
          <p:nvPr/>
        </p:nvSpPr>
        <p:spPr>
          <a:xfrm>
            <a:off x="8427665" y="17220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8" name="文本框 27"/>
          <p:cNvSpPr txBox="1"/>
          <p:nvPr/>
        </p:nvSpPr>
        <p:spPr>
          <a:xfrm>
            <a:off x="4348006" y="2343544"/>
            <a:ext cx="3495925" cy="2171065"/>
          </a:xfrm>
          <a:prstGeom prst="rect">
            <a:avLst/>
          </a:prstGeom>
          <a:noFill/>
        </p:spPr>
        <p:txBody>
          <a:bodyPr wrap="square" rtlCol="0">
            <a:spAutoFit/>
          </a:bodyPr>
          <a:lstStyle/>
          <a:p>
            <a:pPr>
              <a:lnSpc>
                <a:spcPct val="130000"/>
              </a:lnSpc>
            </a:pPr>
            <a:r>
              <a:rPr lang="zh-CN" altLang="en-US" sz="2400" b="1" dirty="0">
                <a:solidFill>
                  <a:schemeClr val="accent3">
                    <a:lumMod val="60000"/>
                    <a:lumOff val="40000"/>
                  </a:schemeClr>
                </a:solidFill>
              </a:rPr>
              <a:t>寂寞梧桐深院锁清秋，</a:t>
            </a:r>
            <a:endParaRPr lang="zh-CN" altLang="en-US" sz="2400" b="1" dirty="0">
              <a:solidFill>
                <a:schemeClr val="accent3">
                  <a:lumMod val="60000"/>
                  <a:lumOff val="40000"/>
                </a:schemeClr>
              </a:solidFill>
            </a:endParaRPr>
          </a:p>
          <a:p>
            <a:pPr>
              <a:lnSpc>
                <a:spcPct val="130000"/>
              </a:lnSpc>
            </a:pPr>
            <a:r>
              <a:rPr lang="zh-CN" altLang="en-US" sz="2000" dirty="0">
                <a:solidFill>
                  <a:schemeClr val="tx1"/>
                </a:solidFill>
              </a:rPr>
              <a:t>灯火暗</a:t>
            </a:r>
            <a:r>
              <a:rPr lang="zh-CN" altLang="en-US" sz="2000" dirty="0">
                <a:solidFill>
                  <a:schemeClr val="tx1"/>
                </a:solidFill>
                <a:latin typeface="Lucida Grande Light" charset="0"/>
                <a:ea typeface="Lucida Grande Light" charset="0"/>
              </a:rPr>
              <a:t>悠悠</a:t>
            </a:r>
            <a:r>
              <a:rPr lang="zh-CN" altLang="en-US" sz="2000" dirty="0">
                <a:solidFill>
                  <a:schemeClr val="tx1"/>
                </a:solidFill>
              </a:rPr>
              <a:t>。</a:t>
            </a:r>
            <a:endParaRPr lang="zh-CN" altLang="en-US" sz="2000" dirty="0">
              <a:solidFill>
                <a:schemeClr val="tx1"/>
              </a:solidFill>
            </a:endParaRPr>
          </a:p>
          <a:p>
            <a:pPr>
              <a:lnSpc>
                <a:spcPct val="130000"/>
              </a:lnSpc>
            </a:pPr>
            <a:r>
              <a:rPr lang="zh-CN" altLang="en-US" sz="2000" dirty="0">
                <a:solidFill>
                  <a:schemeClr val="tx1"/>
                </a:solidFill>
              </a:rPr>
              <a:t>宛转芳兰满，芊绵坠露生。</a:t>
            </a:r>
            <a:endParaRPr lang="zh-CN" altLang="en-US" sz="2000" dirty="0">
              <a:solidFill>
                <a:schemeClr val="tx1"/>
              </a:solidFill>
            </a:endParaRPr>
          </a:p>
          <a:p>
            <a:pPr>
              <a:lnSpc>
                <a:spcPct val="130000"/>
              </a:lnSpc>
            </a:pPr>
            <a:r>
              <a:rPr lang="zh-CN" altLang="en-US" sz="2000" dirty="0">
                <a:solidFill>
                  <a:schemeClr val="tx1"/>
                </a:solidFill>
              </a:rPr>
              <a:t>露禽啼不寐，惊鸟不闻声。</a:t>
            </a:r>
            <a:endParaRPr lang="zh-CN" altLang="en-US" sz="2000" dirty="0">
              <a:solidFill>
                <a:schemeClr val="tx1"/>
              </a:solidFill>
            </a:endParaRPr>
          </a:p>
          <a:p>
            <a:pPr>
              <a:lnSpc>
                <a:spcPct val="130000"/>
              </a:lnSpc>
            </a:pPr>
            <a:r>
              <a:rPr lang="zh-CN" altLang="en-US" sz="2000" dirty="0">
                <a:solidFill>
                  <a:schemeClr val="tx1"/>
                </a:solidFill>
              </a:rPr>
              <a:t>悄悄星河晓，团团月殿横。</a:t>
            </a:r>
            <a:endParaRPr lang="zh-CN" altLang="en-US" sz="2000" dirty="0">
              <a:solidFill>
                <a:schemeClr val="tx1"/>
              </a:solidFill>
            </a:endParaRPr>
          </a:p>
        </p:txBody>
      </p:sp>
      <p:sp>
        <p:nvSpPr>
          <p:cNvPr id="29" name="文本框 28"/>
          <p:cNvSpPr txBox="1"/>
          <p:nvPr/>
        </p:nvSpPr>
        <p:spPr>
          <a:xfrm>
            <a:off x="8288164" y="2096529"/>
            <a:ext cx="3495925" cy="3009265"/>
          </a:xfrm>
          <a:prstGeom prst="rect">
            <a:avLst/>
          </a:prstGeom>
          <a:noFill/>
        </p:spPr>
        <p:txBody>
          <a:bodyPr wrap="square" rtlCol="0">
            <a:spAutoFit/>
          </a:bodyPr>
          <a:lstStyle/>
          <a:p>
            <a:pPr algn="ctr">
              <a:lnSpc>
                <a:spcPct val="130000"/>
              </a:lnSpc>
            </a:pPr>
            <a:r>
              <a:rPr lang="en-US" altLang="zh-CN" sz="2000" b="1" dirty="0">
                <a:solidFill>
                  <a:schemeClr val="accent3">
                    <a:lumMod val="60000"/>
                    <a:lumOff val="40000"/>
                  </a:schemeClr>
                </a:solidFill>
              </a:rPr>
              <a:t>明月几时有，</a:t>
            </a:r>
            <a:r>
              <a:rPr lang="en-US" altLang="zh-CN" dirty="0">
                <a:solidFill>
                  <a:schemeClr val="tx1"/>
                </a:solidFill>
              </a:rPr>
              <a:t>秋风人未归。</a:t>
            </a:r>
            <a:endParaRPr lang="en-US" altLang="zh-CN" dirty="0">
              <a:solidFill>
                <a:schemeClr val="tx1"/>
              </a:solidFill>
            </a:endParaRPr>
          </a:p>
          <a:p>
            <a:pPr algn="ctr">
              <a:lnSpc>
                <a:spcPct val="130000"/>
              </a:lnSpc>
            </a:pPr>
            <a:r>
              <a:rPr lang="en-US" altLang="zh-CN" dirty="0">
                <a:solidFill>
                  <a:schemeClr val="tx1"/>
                </a:solidFill>
              </a:rPr>
              <a:t>青春来取</a:t>
            </a:r>
            <a:r>
              <a:rPr lang="zh-CN" altLang="en-US" dirty="0">
                <a:solidFill>
                  <a:schemeClr val="tx1"/>
                </a:solidFill>
              </a:rPr>
              <a:t>道</a:t>
            </a:r>
            <a:r>
              <a:rPr lang="en-US" altLang="zh-CN" dirty="0">
                <a:solidFill>
                  <a:schemeClr val="tx1"/>
                </a:solidFill>
              </a:rPr>
              <a:t>，春日向前飞。</a:t>
            </a:r>
            <a:endParaRPr lang="en-US" altLang="zh-CN" dirty="0">
              <a:solidFill>
                <a:schemeClr val="tx1"/>
              </a:solidFill>
            </a:endParaRPr>
          </a:p>
          <a:p>
            <a:pPr algn="ctr">
              <a:lnSpc>
                <a:spcPct val="130000"/>
              </a:lnSpc>
            </a:pPr>
            <a:r>
              <a:rPr lang="zh-CN" altLang="en-US" dirty="0">
                <a:solidFill>
                  <a:schemeClr val="tx1"/>
                </a:solidFill>
              </a:rPr>
              <a:t>洛阳桃李红，泪尽湘水流。</a:t>
            </a:r>
            <a:endParaRPr lang="zh-CN" altLang="en-US" dirty="0">
              <a:solidFill>
                <a:schemeClr val="tx1"/>
              </a:solidFill>
            </a:endParaRPr>
          </a:p>
          <a:p>
            <a:pPr algn="ctr">
              <a:lnSpc>
                <a:spcPct val="130000"/>
              </a:lnSpc>
            </a:pPr>
            <a:r>
              <a:rPr lang="zh-CN" altLang="en-US" dirty="0">
                <a:solidFill>
                  <a:schemeClr val="tx1"/>
                </a:solidFill>
              </a:rPr>
              <a:t>一杯须更醉，一日无所求。</a:t>
            </a:r>
            <a:endParaRPr lang="zh-CN" altLang="en-US" dirty="0">
              <a:solidFill>
                <a:schemeClr val="tx1"/>
              </a:solidFill>
            </a:endParaRPr>
          </a:p>
          <a:p>
            <a:pPr algn="ctr">
              <a:lnSpc>
                <a:spcPct val="130000"/>
              </a:lnSpc>
            </a:pPr>
            <a:r>
              <a:rPr lang="zh-CN" altLang="en-US" dirty="0">
                <a:solidFill>
                  <a:schemeClr val="tx1"/>
                </a:solidFill>
              </a:rPr>
              <a:t>朝朝海上起，细发斗中愁。</a:t>
            </a:r>
            <a:endParaRPr lang="zh-CN" altLang="en-US" dirty="0">
              <a:solidFill>
                <a:schemeClr val="tx1"/>
              </a:solidFill>
            </a:endParaRPr>
          </a:p>
          <a:p>
            <a:pPr algn="ctr">
              <a:lnSpc>
                <a:spcPct val="130000"/>
              </a:lnSpc>
            </a:pPr>
            <a:r>
              <a:rPr lang="zh-CN" altLang="en-US" dirty="0">
                <a:solidFill>
                  <a:schemeClr val="tx1"/>
                </a:solidFill>
              </a:rPr>
              <a:t>乡思日浩渺，妾思烟水流。</a:t>
            </a:r>
            <a:endParaRPr lang="zh-CN" altLang="en-US" dirty="0">
              <a:solidFill>
                <a:schemeClr val="tx1"/>
              </a:solidFill>
            </a:endParaRPr>
          </a:p>
          <a:p>
            <a:pPr algn="ctr">
              <a:lnSpc>
                <a:spcPct val="130000"/>
              </a:lnSpc>
            </a:pPr>
            <a:r>
              <a:rPr lang="zh-CN" altLang="en-US" dirty="0">
                <a:solidFill>
                  <a:schemeClr val="tx1"/>
                </a:solidFill>
              </a:rPr>
              <a:t>离怀一水色，何处不堪愁。</a:t>
            </a:r>
            <a:endParaRPr lang="zh-CN" altLang="en-US" dirty="0">
              <a:solidFill>
                <a:schemeClr val="tx1"/>
              </a:solidFill>
            </a:endParaRPr>
          </a:p>
          <a:p>
            <a:pPr algn="ctr">
              <a:lnSpc>
                <a:spcPct val="130000"/>
              </a:lnSpc>
            </a:pPr>
            <a:r>
              <a:rPr lang="zh-CN" altLang="en-US" dirty="0">
                <a:solidFill>
                  <a:schemeClr val="tx1"/>
                </a:solidFill>
              </a:rPr>
              <a:t>一醉不可识，日暮水东流。</a:t>
            </a:r>
            <a:endParaRPr lang="zh-CN" altLang="en-US" dirty="0">
              <a:solidFill>
                <a:schemeClr val="tx1"/>
              </a:solidFill>
            </a:endParaRPr>
          </a:p>
        </p:txBody>
      </p:sp>
      <p:sp>
        <p:nvSpPr>
          <p:cNvPr id="30" name="right-quote-sign_36811"/>
          <p:cNvSpPr>
            <a:spLocks noChangeAspect="1"/>
          </p:cNvSpPr>
          <p:nvPr/>
        </p:nvSpPr>
        <p:spPr bwMode="auto">
          <a:xfrm>
            <a:off x="11514686"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32" name="right-quote-sign_36811"/>
          <p:cNvSpPr>
            <a:spLocks noChangeAspect="1"/>
          </p:cNvSpPr>
          <p:nvPr/>
        </p:nvSpPr>
        <p:spPr bwMode="auto">
          <a:xfrm>
            <a:off x="7571336"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33" name="right-quote-sign_36811"/>
          <p:cNvSpPr>
            <a:spLocks noChangeAspect="1"/>
          </p:cNvSpPr>
          <p:nvPr/>
        </p:nvSpPr>
        <p:spPr bwMode="auto">
          <a:xfrm>
            <a:off x="3627986"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运行展示 </a:t>
            </a:r>
            <a:r>
              <a:rPr lang="en-US" altLang="zh-CN" dirty="0"/>
              <a:t>-- </a:t>
            </a:r>
            <a:r>
              <a:rPr lang="zh-CN" altLang="en-US" dirty="0"/>
              <a:t>藏头诗</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7" name="矩形: 圆角 6"/>
          <p:cNvSpPr/>
          <p:nvPr/>
        </p:nvSpPr>
        <p:spPr>
          <a:xfrm>
            <a:off x="601345" y="1617345"/>
            <a:ext cx="5032375" cy="396430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p:cNvSpPr/>
          <p:nvPr/>
        </p:nvSpPr>
        <p:spPr>
          <a:xfrm>
            <a:off x="409568" y="1546145"/>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文本框 17"/>
          <p:cNvSpPr txBox="1"/>
          <p:nvPr/>
        </p:nvSpPr>
        <p:spPr>
          <a:xfrm>
            <a:off x="678815" y="2424430"/>
            <a:ext cx="4877435" cy="2009775"/>
          </a:xfrm>
          <a:prstGeom prst="rect">
            <a:avLst/>
          </a:prstGeom>
          <a:noFill/>
        </p:spPr>
        <p:txBody>
          <a:bodyPr wrap="square" rtlCol="0">
            <a:spAutoFit/>
          </a:bodyPr>
          <a:lstStyle/>
          <a:p>
            <a:pPr algn="ctr">
              <a:lnSpc>
                <a:spcPct val="130000"/>
              </a:lnSpc>
            </a:pPr>
            <a:r>
              <a:rPr lang="zh-CN" altLang="en-US" sz="2400" b="1" dirty="0">
                <a:solidFill>
                  <a:schemeClr val="accent1">
                    <a:lumMod val="60000"/>
                    <a:lumOff val="40000"/>
                  </a:schemeClr>
                </a:solidFill>
              </a:rPr>
              <a:t>爱</a:t>
            </a:r>
            <a:r>
              <a:rPr lang="zh-CN" altLang="en-US" sz="2400" b="1" dirty="0">
                <a:solidFill>
                  <a:schemeClr val="tx1"/>
                </a:solidFill>
              </a:rPr>
              <a:t>君古贤者，</a:t>
            </a:r>
            <a:r>
              <a:rPr lang="zh-CN" altLang="en-US" sz="2400" b="1" dirty="0">
                <a:solidFill>
                  <a:schemeClr val="accent1">
                    <a:lumMod val="60000"/>
                    <a:lumOff val="40000"/>
                  </a:schemeClr>
                </a:solidFill>
              </a:rPr>
              <a:t>饮</a:t>
            </a:r>
            <a:r>
              <a:rPr lang="zh-CN" altLang="en-US" sz="2400" b="1" dirty="0">
                <a:solidFill>
                  <a:schemeClr val="tx1"/>
                </a:solidFill>
              </a:rPr>
              <a:t>造古太平。</a:t>
            </a:r>
            <a:endParaRPr lang="zh-CN" altLang="en-US" sz="2400" b="1" dirty="0">
              <a:solidFill>
                <a:schemeClr val="accent3">
                  <a:lumMod val="60000"/>
                  <a:lumOff val="40000"/>
                </a:schemeClr>
              </a:solidFill>
            </a:endParaRPr>
          </a:p>
          <a:p>
            <a:pPr algn="ctr">
              <a:lnSpc>
                <a:spcPct val="130000"/>
              </a:lnSpc>
            </a:pPr>
            <a:r>
              <a:rPr lang="zh-CN" altLang="en-US" sz="2400" b="1" dirty="0">
                <a:solidFill>
                  <a:schemeClr val="accent1">
                    <a:lumMod val="60000"/>
                    <a:lumOff val="40000"/>
                  </a:schemeClr>
                </a:solidFill>
              </a:rPr>
              <a:t>国</a:t>
            </a:r>
            <a:r>
              <a:rPr lang="zh-CN" altLang="en-US" sz="2400" b="1" dirty="0">
                <a:solidFill>
                  <a:schemeClr val="tx1"/>
                </a:solidFill>
              </a:rPr>
              <a:t>有圣贤子，</a:t>
            </a:r>
            <a:r>
              <a:rPr lang="zh-CN" altLang="en-US" sz="2400" b="1" dirty="0">
                <a:solidFill>
                  <a:schemeClr val="accent1">
                    <a:lumMod val="60000"/>
                    <a:lumOff val="40000"/>
                  </a:schemeClr>
                </a:solidFill>
              </a:rPr>
              <a:t>水</a:t>
            </a:r>
            <a:r>
              <a:rPr lang="zh-CN" altLang="en-US" sz="2400" b="1" dirty="0">
                <a:solidFill>
                  <a:schemeClr val="tx1"/>
                </a:solidFill>
              </a:rPr>
              <a:t>有帝王城。</a:t>
            </a:r>
            <a:endParaRPr lang="zh-CN" altLang="en-US" sz="2400" b="1" dirty="0">
              <a:solidFill>
                <a:schemeClr val="accent3">
                  <a:lumMod val="60000"/>
                  <a:lumOff val="40000"/>
                </a:schemeClr>
              </a:solidFill>
            </a:endParaRPr>
          </a:p>
          <a:p>
            <a:pPr algn="ctr">
              <a:lnSpc>
                <a:spcPct val="130000"/>
              </a:lnSpc>
            </a:pPr>
            <a:r>
              <a:rPr lang="zh-CN" altLang="en-US" sz="2400" b="1" dirty="0">
                <a:solidFill>
                  <a:schemeClr val="accent1">
                    <a:lumMod val="60000"/>
                    <a:lumOff val="40000"/>
                  </a:schemeClr>
                </a:solidFill>
              </a:rPr>
              <a:t>荣</a:t>
            </a:r>
            <a:r>
              <a:rPr lang="zh-CN" altLang="en-US" sz="2400" b="1" dirty="0">
                <a:solidFill>
                  <a:schemeClr val="tx1"/>
                </a:solidFill>
              </a:rPr>
              <a:t>名贵相府，</a:t>
            </a:r>
            <a:r>
              <a:rPr lang="zh-CN" altLang="en-US" sz="2400" b="1" dirty="0">
                <a:solidFill>
                  <a:schemeClr val="accent1">
                    <a:lumMod val="60000"/>
                    <a:lumOff val="40000"/>
                  </a:schemeClr>
                </a:solidFill>
              </a:rPr>
              <a:t>思</a:t>
            </a:r>
            <a:r>
              <a:rPr lang="zh-CN" altLang="en-US" sz="2400" b="1" dirty="0">
                <a:solidFill>
                  <a:schemeClr val="tx1"/>
                </a:solidFill>
              </a:rPr>
              <a:t>国势不平。</a:t>
            </a:r>
            <a:endParaRPr lang="zh-CN" altLang="en-US" sz="2400" b="1" dirty="0">
              <a:solidFill>
                <a:schemeClr val="tx1"/>
              </a:solidFill>
            </a:endParaRPr>
          </a:p>
          <a:p>
            <a:pPr algn="ctr">
              <a:lnSpc>
                <a:spcPct val="130000"/>
              </a:lnSpc>
            </a:pPr>
            <a:r>
              <a:rPr lang="zh-CN" altLang="en-US" sz="2400" b="1" dirty="0">
                <a:solidFill>
                  <a:schemeClr val="accent1">
                    <a:lumMod val="60000"/>
                    <a:lumOff val="40000"/>
                  </a:schemeClr>
                </a:solidFill>
              </a:rPr>
              <a:t>校</a:t>
            </a:r>
            <a:r>
              <a:rPr lang="zh-CN" altLang="en-US" sz="2400" b="1" dirty="0">
                <a:solidFill>
                  <a:schemeClr val="tx1"/>
                </a:solidFill>
              </a:rPr>
              <a:t>奉两仪血，</a:t>
            </a:r>
            <a:r>
              <a:rPr lang="zh-CN" altLang="en-US" sz="2400" b="1" dirty="0">
                <a:solidFill>
                  <a:schemeClr val="accent1">
                    <a:lumMod val="60000"/>
                    <a:lumOff val="40000"/>
                  </a:schemeClr>
                </a:solidFill>
              </a:rPr>
              <a:t>源</a:t>
            </a:r>
            <a:r>
              <a:rPr lang="zh-CN" altLang="en-US" sz="2400" b="1" dirty="0">
                <a:solidFill>
                  <a:schemeClr val="tx1"/>
                </a:solidFill>
              </a:rPr>
              <a:t>厉万姓名。</a:t>
            </a:r>
            <a:endParaRPr lang="zh-CN" altLang="en-US" sz="2400" b="1" dirty="0">
              <a:solidFill>
                <a:schemeClr val="tx1"/>
              </a:solidFill>
            </a:endParaRPr>
          </a:p>
        </p:txBody>
      </p:sp>
      <p:sp>
        <p:nvSpPr>
          <p:cNvPr id="24" name="矩形: 圆角 23"/>
          <p:cNvSpPr/>
          <p:nvPr/>
        </p:nvSpPr>
        <p:spPr>
          <a:xfrm>
            <a:off x="7347926" y="1617105"/>
            <a:ext cx="3575637" cy="39645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5" name="平行四边形 24"/>
          <p:cNvSpPr/>
          <p:nvPr/>
        </p:nvSpPr>
        <p:spPr>
          <a:xfrm>
            <a:off x="7108476" y="1546145"/>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8" name="文本框 27"/>
          <p:cNvSpPr txBox="1"/>
          <p:nvPr/>
        </p:nvSpPr>
        <p:spPr>
          <a:xfrm>
            <a:off x="7387751" y="2424189"/>
            <a:ext cx="3495925" cy="2009775"/>
          </a:xfrm>
          <a:prstGeom prst="rect">
            <a:avLst/>
          </a:prstGeom>
          <a:noFill/>
        </p:spPr>
        <p:txBody>
          <a:bodyPr wrap="square" rtlCol="0">
            <a:spAutoFit/>
          </a:bodyPr>
          <a:lstStyle/>
          <a:p>
            <a:pPr algn="ctr">
              <a:lnSpc>
                <a:spcPct val="130000"/>
              </a:lnSpc>
            </a:pPr>
            <a:r>
              <a:rPr lang="zh-CN" altLang="en-US" sz="2400" b="1" dirty="0">
                <a:solidFill>
                  <a:schemeClr val="accent3">
                    <a:lumMod val="60000"/>
                    <a:lumOff val="40000"/>
                  </a:schemeClr>
                </a:solidFill>
              </a:rPr>
              <a:t>我</a:t>
            </a:r>
            <a:r>
              <a:rPr lang="zh-CN" altLang="en-US" sz="2400" b="1" dirty="0">
                <a:solidFill>
                  <a:schemeClr val="tx1"/>
                </a:solidFill>
              </a:rPr>
              <a:t>有一人承晓镜，</a:t>
            </a:r>
            <a:endParaRPr lang="zh-CN" altLang="en-US" sz="2400" b="1" dirty="0">
              <a:solidFill>
                <a:schemeClr val="tx1"/>
              </a:solidFill>
            </a:endParaRPr>
          </a:p>
          <a:p>
            <a:pPr algn="ctr">
              <a:lnSpc>
                <a:spcPct val="130000"/>
              </a:lnSpc>
            </a:pPr>
            <a:r>
              <a:rPr lang="zh-CN" altLang="en-US" sz="2400" b="1" dirty="0">
                <a:solidFill>
                  <a:schemeClr val="accent3">
                    <a:lumMod val="60000"/>
                    <a:lumOff val="40000"/>
                  </a:schemeClr>
                </a:solidFill>
              </a:rPr>
              <a:t>喜</a:t>
            </a:r>
            <a:r>
              <a:rPr lang="zh-CN" altLang="en-US" sz="2400" b="1" dirty="0">
                <a:solidFill>
                  <a:schemeClr val="tx1"/>
                </a:solidFill>
              </a:rPr>
              <a:t>君发我与君恩。</a:t>
            </a:r>
            <a:endParaRPr lang="zh-CN" altLang="en-US" sz="2400" b="1" dirty="0">
              <a:solidFill>
                <a:schemeClr val="accent3">
                  <a:lumMod val="60000"/>
                  <a:lumOff val="40000"/>
                </a:schemeClr>
              </a:solidFill>
            </a:endParaRPr>
          </a:p>
          <a:p>
            <a:pPr algn="ctr">
              <a:lnSpc>
                <a:spcPct val="130000"/>
              </a:lnSpc>
            </a:pPr>
            <a:r>
              <a:rPr lang="zh-CN" altLang="en-US" sz="2400" b="1" dirty="0">
                <a:solidFill>
                  <a:schemeClr val="accent3">
                    <a:lumMod val="60000"/>
                    <a:lumOff val="40000"/>
                  </a:schemeClr>
                </a:solidFill>
              </a:rPr>
              <a:t>欢</a:t>
            </a:r>
            <a:r>
              <a:rPr lang="zh-CN" altLang="en-US" sz="2400" b="1" dirty="0">
                <a:solidFill>
                  <a:schemeClr val="tx1"/>
                </a:solidFill>
              </a:rPr>
              <a:t>娱未得知君意，</a:t>
            </a:r>
            <a:endParaRPr lang="zh-CN" altLang="en-US" sz="2400" b="1" dirty="0">
              <a:solidFill>
                <a:schemeClr val="accent3">
                  <a:lumMod val="60000"/>
                  <a:lumOff val="40000"/>
                </a:schemeClr>
              </a:solidFill>
            </a:endParaRPr>
          </a:p>
          <a:p>
            <a:pPr algn="ctr">
              <a:lnSpc>
                <a:spcPct val="130000"/>
              </a:lnSpc>
            </a:pPr>
            <a:r>
              <a:rPr lang="zh-CN" altLang="en-US" sz="2400" b="1" dirty="0">
                <a:solidFill>
                  <a:schemeClr val="accent3">
                    <a:lumMod val="60000"/>
                    <a:lumOff val="40000"/>
                  </a:schemeClr>
                </a:solidFill>
              </a:rPr>
              <a:t>你</a:t>
            </a:r>
            <a:r>
              <a:rPr lang="zh-CN" altLang="en-US" sz="2400" b="1" dirty="0">
                <a:solidFill>
                  <a:schemeClr val="tx1"/>
                </a:solidFill>
              </a:rPr>
              <a:t>竟无言亦不还。</a:t>
            </a:r>
            <a:endParaRPr lang="zh-CN" altLang="en-US" sz="2400" b="1" dirty="0">
              <a:solidFill>
                <a:schemeClr val="tx1"/>
              </a:solidFill>
            </a:endParaRPr>
          </a:p>
        </p:txBody>
      </p:sp>
      <p:sp>
        <p:nvSpPr>
          <p:cNvPr id="32" name="right-quote-sign_36811"/>
          <p:cNvSpPr>
            <a:spLocks noChangeAspect="1"/>
          </p:cNvSpPr>
          <p:nvPr/>
        </p:nvSpPr>
        <p:spPr bwMode="auto">
          <a:xfrm>
            <a:off x="10611081"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33" name="right-quote-sign_36811"/>
          <p:cNvSpPr>
            <a:spLocks noChangeAspect="1"/>
          </p:cNvSpPr>
          <p:nvPr/>
        </p:nvSpPr>
        <p:spPr bwMode="auto">
          <a:xfrm>
            <a:off x="5365981"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sym typeface="+mn-ea"/>
              </a:rPr>
              <a:t>运行展示 </a:t>
            </a:r>
            <a:r>
              <a:rPr lang="en-US" altLang="zh-CN" dirty="0">
                <a:sym typeface="+mn-ea"/>
              </a:rPr>
              <a:t>-- </a:t>
            </a:r>
            <a:r>
              <a:rPr lang="zh-CN" altLang="en-US" dirty="0">
                <a:sym typeface="+mn-ea"/>
              </a:rPr>
              <a:t>风格</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14" name="任意多边形: 形状 13"/>
          <p:cNvSpPr/>
          <p:nvPr/>
        </p:nvSpPr>
        <p:spPr>
          <a:xfrm>
            <a:off x="1550272" y="1415772"/>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1" name="平行四边形 30"/>
          <p:cNvSpPr/>
          <p:nvPr/>
        </p:nvSpPr>
        <p:spPr>
          <a:xfrm>
            <a:off x="1711613" y="15696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2" name="任意多边形: 形状 31"/>
          <p:cNvSpPr/>
          <p:nvPr/>
        </p:nvSpPr>
        <p:spPr>
          <a:xfrm>
            <a:off x="6426200" y="1415772"/>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3" name="平行四边形 32"/>
          <p:cNvSpPr/>
          <p:nvPr/>
        </p:nvSpPr>
        <p:spPr>
          <a:xfrm>
            <a:off x="6587541" y="15696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4" name="任意多边形: 形状 33"/>
          <p:cNvSpPr/>
          <p:nvPr/>
        </p:nvSpPr>
        <p:spPr>
          <a:xfrm>
            <a:off x="6426200" y="4024174"/>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5" name="平行四边形 34"/>
          <p:cNvSpPr/>
          <p:nvPr/>
        </p:nvSpPr>
        <p:spPr>
          <a:xfrm>
            <a:off x="6587541" y="417804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6" name="任意多边形: 形状 35"/>
          <p:cNvSpPr/>
          <p:nvPr/>
        </p:nvSpPr>
        <p:spPr>
          <a:xfrm>
            <a:off x="1550272" y="4024174"/>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7" name="平行四边形 36"/>
          <p:cNvSpPr/>
          <p:nvPr/>
        </p:nvSpPr>
        <p:spPr>
          <a:xfrm>
            <a:off x="1711613" y="417804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8" name="文本框 37"/>
          <p:cNvSpPr txBox="1"/>
          <p:nvPr/>
        </p:nvSpPr>
        <p:spPr>
          <a:xfrm>
            <a:off x="1678305" y="2000250"/>
            <a:ext cx="4004310" cy="891540"/>
          </a:xfrm>
          <a:prstGeom prst="rect">
            <a:avLst/>
          </a:prstGeom>
          <a:noFill/>
        </p:spPr>
        <p:txBody>
          <a:bodyPr wrap="square" rtlCol="0">
            <a:spAutoFit/>
          </a:bodyPr>
          <a:lstStyle/>
          <a:p>
            <a:pPr>
              <a:lnSpc>
                <a:spcPct val="130000"/>
              </a:lnSpc>
            </a:pPr>
            <a:r>
              <a:rPr lang="zh-CN" altLang="en-US" sz="2000" b="1" dirty="0">
                <a:sym typeface="+mn-ea"/>
              </a:rPr>
              <a:t>红藕香残玉簟秋，鸳鸯一卷掩玲旌。一声清晓起秋月，万籁千声惹九秋。</a:t>
            </a:r>
            <a:endParaRPr lang="zh-CN" altLang="en-US" sz="2000" b="1" dirty="0">
              <a:solidFill>
                <a:schemeClr val="tx1">
                  <a:lumMod val="75000"/>
                  <a:lumOff val="25000"/>
                </a:schemeClr>
              </a:solidFill>
              <a:sym typeface="+mn-ea"/>
            </a:endParaRPr>
          </a:p>
        </p:txBody>
      </p:sp>
      <p:sp>
        <p:nvSpPr>
          <p:cNvPr id="39" name="文本框 38"/>
          <p:cNvSpPr txBox="1"/>
          <p:nvPr/>
        </p:nvSpPr>
        <p:spPr>
          <a:xfrm>
            <a:off x="1806575" y="4683125"/>
            <a:ext cx="4004945" cy="891540"/>
          </a:xfrm>
          <a:prstGeom prst="rect">
            <a:avLst/>
          </a:prstGeom>
          <a:noFill/>
        </p:spPr>
        <p:txBody>
          <a:bodyPr wrap="square" rtlCol="0">
            <a:spAutoFit/>
          </a:bodyPr>
          <a:lstStyle/>
          <a:p>
            <a:pPr algn="ctr">
              <a:lnSpc>
                <a:spcPct val="130000"/>
              </a:lnSpc>
            </a:pPr>
            <a:r>
              <a:rPr lang="zh-CN" altLang="en-US" sz="2000" b="1" dirty="0">
                <a:sym typeface="+mn-ea"/>
              </a:rPr>
              <a:t>红藕香残玉簟秋，一旦春风携去来。</a:t>
            </a:r>
            <a:endParaRPr lang="zh-CN" altLang="en-US" sz="2000" b="1" dirty="0"/>
          </a:p>
          <a:p>
            <a:pPr algn="ctr">
              <a:lnSpc>
                <a:spcPct val="130000"/>
              </a:lnSpc>
            </a:pPr>
            <a:r>
              <a:rPr lang="zh-CN" altLang="en-US" sz="2000" b="1" dirty="0">
                <a:sym typeface="+mn-ea"/>
              </a:rPr>
              <a:t>长歌宛转怨不见，一曲一曲歌声来。</a:t>
            </a:r>
            <a:endParaRPr lang="zh-CN" altLang="en-US" sz="2000" b="1" dirty="0">
              <a:solidFill>
                <a:schemeClr val="tx1">
                  <a:lumMod val="75000"/>
                  <a:lumOff val="25000"/>
                </a:schemeClr>
              </a:solidFill>
              <a:sym typeface="+mn-ea"/>
            </a:endParaRPr>
          </a:p>
        </p:txBody>
      </p:sp>
      <p:sp>
        <p:nvSpPr>
          <p:cNvPr id="40" name="文本框 39"/>
          <p:cNvSpPr txBox="1"/>
          <p:nvPr/>
        </p:nvSpPr>
        <p:spPr>
          <a:xfrm>
            <a:off x="6587490" y="4683125"/>
            <a:ext cx="4037965" cy="891540"/>
          </a:xfrm>
          <a:prstGeom prst="rect">
            <a:avLst/>
          </a:prstGeom>
          <a:noFill/>
        </p:spPr>
        <p:txBody>
          <a:bodyPr wrap="square" rtlCol="0">
            <a:spAutoFit/>
          </a:bodyPr>
          <a:lstStyle/>
          <a:p>
            <a:pPr algn="ctr">
              <a:lnSpc>
                <a:spcPct val="130000"/>
              </a:lnSpc>
            </a:pPr>
            <a:r>
              <a:rPr lang="zh-CN" altLang="en-US" sz="2000" b="1" dirty="0">
                <a:sym typeface="+mn-ea"/>
              </a:rPr>
              <a:t>红藕香残玉簟秋，风吹雨洒江楼席。</a:t>
            </a:r>
            <a:endParaRPr lang="zh-CN" altLang="en-US" sz="2000" b="1" dirty="0"/>
          </a:p>
          <a:p>
            <a:pPr algn="ctr">
              <a:lnSpc>
                <a:spcPct val="130000"/>
              </a:lnSpc>
            </a:pPr>
            <a:r>
              <a:rPr lang="zh-CN" altLang="en-US" sz="2000" b="1" dirty="0">
                <a:sym typeface="+mn-ea"/>
              </a:rPr>
              <a:t>忆昔湖畔选旅人，今年战士归江上。</a:t>
            </a:r>
            <a:endParaRPr lang="zh-CN" altLang="en-US" sz="2000" b="1" dirty="0">
              <a:solidFill>
                <a:schemeClr val="tx1">
                  <a:lumMod val="75000"/>
                  <a:lumOff val="25000"/>
                </a:schemeClr>
              </a:solidFill>
              <a:sym typeface="+mn-ea"/>
            </a:endParaRPr>
          </a:p>
        </p:txBody>
      </p:sp>
      <p:sp>
        <p:nvSpPr>
          <p:cNvPr id="41" name="文本框 40"/>
          <p:cNvSpPr txBox="1"/>
          <p:nvPr/>
        </p:nvSpPr>
        <p:spPr>
          <a:xfrm>
            <a:off x="6587490" y="1999615"/>
            <a:ext cx="4089400" cy="891540"/>
          </a:xfrm>
          <a:prstGeom prst="rect">
            <a:avLst/>
          </a:prstGeom>
          <a:noFill/>
        </p:spPr>
        <p:txBody>
          <a:bodyPr wrap="square" rtlCol="0">
            <a:spAutoFit/>
          </a:bodyPr>
          <a:lstStyle/>
          <a:p>
            <a:pPr algn="ctr">
              <a:lnSpc>
                <a:spcPct val="130000"/>
              </a:lnSpc>
            </a:pPr>
            <a:r>
              <a:rPr lang="zh-CN" altLang="en-US" sz="2000" b="1" dirty="0">
                <a:sym typeface="+mn-ea"/>
              </a:rPr>
              <a:t>红藕香残玉簟秋，水精帘暖魂相续。</a:t>
            </a:r>
            <a:endParaRPr lang="zh-CN" altLang="en-US" sz="2000" b="1" dirty="0"/>
          </a:p>
          <a:p>
            <a:pPr algn="ctr">
              <a:lnSpc>
                <a:spcPct val="130000"/>
              </a:lnSpc>
            </a:pPr>
            <a:r>
              <a:rPr lang="zh-CN" altLang="en-US" sz="2000" b="1" dirty="0">
                <a:sym typeface="+mn-ea"/>
              </a:rPr>
              <a:t>江南昔日不得游，落日孤舟漾楚波。</a:t>
            </a:r>
            <a:endParaRPr lang="en-US" altLang="zh-CN" sz="2000" b="1" dirty="0">
              <a:solidFill>
                <a:schemeClr val="tx1">
                  <a:lumMod val="75000"/>
                  <a:lumOff val="25000"/>
                </a:schemeClr>
              </a:solidFill>
              <a:sym typeface="+mn-ea"/>
            </a:endParaRPr>
          </a:p>
        </p:txBody>
      </p:sp>
      <p:sp>
        <p:nvSpPr>
          <p:cNvPr id="42" name="right-quote-sign_36811"/>
          <p:cNvSpPr>
            <a:spLocks noChangeAspect="1"/>
          </p:cNvSpPr>
          <p:nvPr/>
        </p:nvSpPr>
        <p:spPr bwMode="auto">
          <a:xfrm>
            <a:off x="5462083" y="322913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5" name="right-quote-sign_36811"/>
          <p:cNvSpPr>
            <a:spLocks noChangeAspect="1"/>
          </p:cNvSpPr>
          <p:nvPr/>
        </p:nvSpPr>
        <p:spPr bwMode="auto">
          <a:xfrm>
            <a:off x="5481133" y="583753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7" name="right-quote-sign_36811"/>
          <p:cNvSpPr>
            <a:spLocks noChangeAspect="1"/>
          </p:cNvSpPr>
          <p:nvPr/>
        </p:nvSpPr>
        <p:spPr bwMode="auto">
          <a:xfrm>
            <a:off x="10377379" y="322913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8" name="right-quote-sign_36811"/>
          <p:cNvSpPr>
            <a:spLocks noChangeAspect="1"/>
          </p:cNvSpPr>
          <p:nvPr/>
        </p:nvSpPr>
        <p:spPr bwMode="auto">
          <a:xfrm>
            <a:off x="10377379" y="583753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Text Box 4"/>
          <p:cNvSpPr txBox="1"/>
          <p:nvPr/>
        </p:nvSpPr>
        <p:spPr>
          <a:xfrm>
            <a:off x="986155" y="1232535"/>
            <a:ext cx="1202055" cy="337185"/>
          </a:xfrm>
          <a:prstGeom prst="rect">
            <a:avLst/>
          </a:prstGeom>
          <a:noFill/>
        </p:spPr>
        <p:txBody>
          <a:bodyPr wrap="none" rtlCol="0">
            <a:spAutoFit/>
          </a:bodyPr>
          <a:p>
            <a:r>
              <a:rPr lang="zh-CN" altLang="en-US" sz="1600" b="1">
                <a:solidFill>
                  <a:schemeClr val="accent4">
                    <a:lumMod val="75000"/>
                  </a:schemeClr>
                </a:solidFill>
              </a:rPr>
              <a:t>不使用风格</a:t>
            </a:r>
            <a:endParaRPr lang="zh-CN" altLang="en-US" sz="1600" b="1">
              <a:solidFill>
                <a:schemeClr val="accent4">
                  <a:lumMod val="75000"/>
                </a:schemeClr>
              </a:solidFill>
            </a:endParaRPr>
          </a:p>
        </p:txBody>
      </p:sp>
      <p:sp>
        <p:nvSpPr>
          <p:cNvPr id="6" name="Text Box 5"/>
          <p:cNvSpPr txBox="1"/>
          <p:nvPr/>
        </p:nvSpPr>
        <p:spPr>
          <a:xfrm>
            <a:off x="5872480" y="1232535"/>
            <a:ext cx="1405890" cy="337185"/>
          </a:xfrm>
          <a:prstGeom prst="rect">
            <a:avLst/>
          </a:prstGeom>
          <a:noFill/>
        </p:spPr>
        <p:txBody>
          <a:bodyPr wrap="none" rtlCol="0">
            <a:spAutoFit/>
          </a:bodyPr>
          <a:p>
            <a:r>
              <a:rPr lang="zh-CN" altLang="en-US" sz="1600" b="1">
                <a:solidFill>
                  <a:schemeClr val="accent4">
                    <a:lumMod val="75000"/>
                  </a:schemeClr>
                </a:solidFill>
              </a:rPr>
              <a:t>使用首句风格</a:t>
            </a:r>
            <a:endParaRPr lang="zh-CN" altLang="en-US" sz="1600" b="1">
              <a:solidFill>
                <a:schemeClr val="accent4">
                  <a:lumMod val="75000"/>
                </a:schemeClr>
              </a:solidFill>
            </a:endParaRPr>
          </a:p>
        </p:txBody>
      </p:sp>
      <p:sp>
        <p:nvSpPr>
          <p:cNvPr id="7" name="Text Box 6"/>
          <p:cNvSpPr txBox="1"/>
          <p:nvPr/>
        </p:nvSpPr>
        <p:spPr>
          <a:xfrm>
            <a:off x="986155" y="3871595"/>
            <a:ext cx="3037840" cy="306705"/>
          </a:xfrm>
          <a:prstGeom prst="rect">
            <a:avLst/>
          </a:prstGeom>
          <a:noFill/>
        </p:spPr>
        <p:txBody>
          <a:bodyPr wrap="none" rtlCol="0">
            <a:spAutoFit/>
          </a:bodyPr>
          <a:p>
            <a:pPr algn="l"/>
            <a:r>
              <a:rPr lang="zh-CN" altLang="en-US" sz="1400" b="1" dirty="0">
                <a:solidFill>
                  <a:schemeClr val="accent4">
                    <a:lumMod val="75000"/>
                  </a:schemeClr>
                </a:solidFill>
                <a:sym typeface="+mn-ea"/>
              </a:rPr>
              <a:t>春风得意马蹄疾，一日看尽长安花。</a:t>
            </a:r>
            <a:endParaRPr lang="zh-CN" altLang="en-US" sz="1400" b="1" dirty="0">
              <a:solidFill>
                <a:schemeClr val="accent4">
                  <a:lumMod val="75000"/>
                </a:schemeClr>
              </a:solidFill>
              <a:sym typeface="+mn-ea"/>
            </a:endParaRPr>
          </a:p>
        </p:txBody>
      </p:sp>
      <p:sp>
        <p:nvSpPr>
          <p:cNvPr id="8" name="Text Box 7"/>
          <p:cNvSpPr txBox="1"/>
          <p:nvPr/>
        </p:nvSpPr>
        <p:spPr>
          <a:xfrm>
            <a:off x="5872480" y="3871595"/>
            <a:ext cx="2859405" cy="306705"/>
          </a:xfrm>
          <a:prstGeom prst="rect">
            <a:avLst/>
          </a:prstGeom>
          <a:noFill/>
        </p:spPr>
        <p:txBody>
          <a:bodyPr wrap="none" rtlCol="0">
            <a:spAutoFit/>
          </a:bodyPr>
          <a:p>
            <a:pPr algn="l"/>
            <a:r>
              <a:rPr lang="zh-CN" altLang="en-US" sz="1400" b="1" dirty="0">
                <a:solidFill>
                  <a:schemeClr val="accent4">
                    <a:lumMod val="75000"/>
                  </a:schemeClr>
                </a:solidFill>
                <a:sym typeface="+mn-ea"/>
              </a:rPr>
              <a:t>八百里分麾下炙，五十弦翻塞外声</a:t>
            </a:r>
            <a:endParaRPr lang="zh-CN" altLang="en-US" sz="1400" b="1" dirty="0">
              <a:solidFill>
                <a:schemeClr val="accent4">
                  <a:lumMod val="75000"/>
                </a:schemeClr>
              </a:solidFill>
              <a:sym typeface="+mn-e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图片占位符 59" descr="图片包含 天空, 户外, 建筑物&#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28688" b="28688"/>
          <a:stretch>
            <a:fillRect/>
          </a:stretch>
        </p:blipFill>
        <p:spPr/>
      </p:pic>
      <p:sp>
        <p:nvSpPr>
          <p:cNvPr id="68" name="标题 67"/>
          <p:cNvSpPr>
            <a:spLocks noGrp="1"/>
          </p:cNvSpPr>
          <p:nvPr>
            <p:ph type="title"/>
          </p:nvPr>
        </p:nvSpPr>
        <p:spPr/>
        <p:txBody>
          <a:bodyPr/>
          <a:lstStyle/>
          <a:p>
            <a:r>
              <a:rPr lang="zh-CN" altLang="en-US" dirty="0"/>
              <a:t>项目总结</a:t>
            </a:r>
            <a:endParaRPr lang="zh-CN" altLang="en-US" dirty="0"/>
          </a:p>
        </p:txBody>
      </p:sp>
      <p:sp>
        <p:nvSpPr>
          <p:cNvPr id="69" name="文本占位符 68"/>
          <p:cNvSpPr>
            <a:spLocks noGrp="1"/>
          </p:cNvSpPr>
          <p:nvPr>
            <p:ph type="body" sz="quarter" idx="11"/>
          </p:nvPr>
        </p:nvSpPr>
        <p:spPr>
          <a:xfrm>
            <a:off x="4654075" y="4054685"/>
            <a:ext cx="6489700" cy="1534265"/>
          </a:xfrm>
        </p:spPr>
        <p:txBody>
          <a:bodyPr/>
          <a:lstStyle/>
          <a:p>
            <a:r>
              <a:rPr lang="en-US" altLang="zh-CN" dirty="0">
                <a:solidFill>
                  <a:schemeClr val="accent2"/>
                </a:solidFill>
              </a:rPr>
              <a:t>1. </a:t>
            </a:r>
            <a:r>
              <a:rPr lang="zh-CN" altLang="en-US" dirty="0">
                <a:solidFill>
                  <a:schemeClr val="accent2"/>
                </a:solidFill>
              </a:rPr>
              <a:t>项目进展</a:t>
            </a:r>
            <a:endParaRPr lang="zh-CN" altLang="en-US" dirty="0">
              <a:solidFill>
                <a:schemeClr val="accent2"/>
              </a:solidFill>
            </a:endParaRPr>
          </a:p>
          <a:p>
            <a:r>
              <a:rPr lang="en-US" altLang="zh-CN" dirty="0">
                <a:solidFill>
                  <a:schemeClr val="accent2"/>
                </a:solidFill>
              </a:rPr>
              <a:t>2. </a:t>
            </a:r>
            <a:r>
              <a:rPr lang="zh-CN" altLang="en-US" dirty="0">
                <a:solidFill>
                  <a:schemeClr val="accent2"/>
                </a:solidFill>
              </a:rPr>
              <a:t>创新点</a:t>
            </a:r>
            <a:endParaRPr lang="zh-CN" altLang="en-US" dirty="0">
              <a:solidFill>
                <a:schemeClr val="accent2"/>
              </a:solidFill>
            </a:endParaRPr>
          </a:p>
          <a:p>
            <a:r>
              <a:rPr lang="en-US" altLang="zh-CN" dirty="0">
                <a:solidFill>
                  <a:schemeClr val="accent2"/>
                </a:solidFill>
              </a:rPr>
              <a:t>3. </a:t>
            </a:r>
            <a:r>
              <a:rPr lang="zh-CN" altLang="en-US" dirty="0">
                <a:solidFill>
                  <a:schemeClr val="accent2"/>
                </a:solidFill>
              </a:rPr>
              <a:t>个人收获 </a:t>
            </a:r>
            <a:r>
              <a:rPr lang="en-US" altLang="zh-CN" dirty="0">
                <a:solidFill>
                  <a:schemeClr val="accent2"/>
                </a:solidFill>
              </a:rPr>
              <a:t>&amp; </a:t>
            </a:r>
            <a:r>
              <a:rPr lang="zh-CN" altLang="en-US" dirty="0">
                <a:solidFill>
                  <a:schemeClr val="accent2"/>
                </a:solidFill>
              </a:rPr>
              <a:t>致谢</a:t>
            </a:r>
            <a:endParaRPr lang="zh-CN" altLang="en-US" dirty="0">
              <a:solidFill>
                <a:schemeClr val="accent2"/>
              </a:solidFill>
            </a:endParaRPr>
          </a:p>
        </p:txBody>
      </p:sp>
      <p:grpSp>
        <p:nvGrpSpPr>
          <p:cNvPr id="2" name="组合 1"/>
          <p:cNvGrpSpPr/>
          <p:nvPr/>
        </p:nvGrpSpPr>
        <p:grpSpPr>
          <a:xfrm>
            <a:off x="1048224" y="3047028"/>
            <a:ext cx="2895125" cy="3181080"/>
            <a:chOff x="1048225" y="3047028"/>
            <a:chExt cx="2862842" cy="3181080"/>
          </a:xfrm>
        </p:grpSpPr>
        <p:sp>
          <p:nvSpPr>
            <p:cNvPr id="5" name="矩形 4"/>
            <p:cNvSpPr/>
            <p:nvPr/>
          </p:nvSpPr>
          <p:spPr>
            <a:xfrm>
              <a:off x="1048225" y="3047028"/>
              <a:ext cx="2862842" cy="3180036"/>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3800" b="1" dirty="0">
                  <a:solidFill>
                    <a:schemeClr val="accent1"/>
                  </a:solidFill>
                </a:rPr>
                <a:t>04</a:t>
              </a:r>
              <a:endParaRPr lang="zh-CN" altLang="en-US" sz="13800" b="1" dirty="0">
                <a:solidFill>
                  <a:schemeClr val="accent1"/>
                </a:solidFill>
              </a:endParaRPr>
            </a:p>
          </p:txBody>
        </p:sp>
        <p:sp>
          <p:nvSpPr>
            <p:cNvPr id="6" name="矩形 5"/>
            <p:cNvSpPr/>
            <p:nvPr/>
          </p:nvSpPr>
          <p:spPr>
            <a:xfrm rot="16200000">
              <a:off x="2434933" y="4751974"/>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项目总结 </a:t>
            </a:r>
            <a:r>
              <a:rPr lang="en-US" altLang="zh-CN" dirty="0"/>
              <a:t>-- </a:t>
            </a:r>
            <a:r>
              <a:rPr lang="zh-CN" altLang="en-US" dirty="0"/>
              <a:t>项目进展</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18" name="矩形 17"/>
          <p:cNvSpPr/>
          <p:nvPr/>
        </p:nvSpPr>
        <p:spPr>
          <a:xfrm>
            <a:off x="2161569" y="1588295"/>
            <a:ext cx="1630680" cy="4603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1" i="0" u="none" strike="noStrike" kern="1200" cap="none" spc="0" normalizeH="0" baseline="0"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cs typeface="+mn-cs"/>
              </a:rPr>
              <a:t>2021.11.25</a:t>
            </a:r>
            <a:endParaRPr kumimoji="0" lang="en-US" sz="2400" b="1" i="0" u="none" strike="noStrike" kern="1200" cap="none" spc="0" normalizeH="0" baseline="0"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cs typeface="+mn-cs"/>
            </a:endParaRPr>
          </a:p>
        </p:txBody>
      </p:sp>
      <p:sp>
        <p:nvSpPr>
          <p:cNvPr id="20" name="矩形 19"/>
          <p:cNvSpPr/>
          <p:nvPr/>
        </p:nvSpPr>
        <p:spPr>
          <a:xfrm>
            <a:off x="1086313" y="4159086"/>
            <a:ext cx="2628267" cy="460375"/>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lang="en-US" sz="2400" b="1"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sym typeface="+mn-ea"/>
              </a:rPr>
              <a:t>2021.12.18</a:t>
            </a:r>
            <a:endParaRPr lang="zh-CN" altLang="en-US" sz="2400" b="1" dirty="0">
              <a:solidFill>
                <a:schemeClr val="accent2"/>
              </a:solidFill>
              <a:ea typeface="思源黑体 CN Heavy" panose="020B0A00000000000000" pitchFamily="34" charset="-122"/>
            </a:endParaRPr>
          </a:p>
        </p:txBody>
      </p:sp>
      <p:sp>
        <p:nvSpPr>
          <p:cNvPr id="22" name="矩形 21"/>
          <p:cNvSpPr/>
          <p:nvPr/>
        </p:nvSpPr>
        <p:spPr>
          <a:xfrm>
            <a:off x="8311688" y="4157352"/>
            <a:ext cx="1691640" cy="4603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2400" b="1"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sym typeface="+mn-ea"/>
              </a:rPr>
              <a:t>2021.12.28</a:t>
            </a:r>
            <a:endParaRPr lang="zh-CN" altLang="en-US" sz="2400" b="1" dirty="0">
              <a:solidFill>
                <a:schemeClr val="accent2"/>
              </a:solidFill>
              <a:ea typeface="思源黑体 CN Heavy" panose="020B0A00000000000000" pitchFamily="34" charset="-122"/>
            </a:endParaRPr>
          </a:p>
        </p:txBody>
      </p:sp>
      <p:sp>
        <p:nvSpPr>
          <p:cNvPr id="24" name="矩形 23"/>
          <p:cNvSpPr/>
          <p:nvPr/>
        </p:nvSpPr>
        <p:spPr>
          <a:xfrm>
            <a:off x="8282214" y="1582038"/>
            <a:ext cx="1630680" cy="4603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2400" b="1"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sym typeface="+mn-ea"/>
              </a:rPr>
              <a:t>2021.12.10</a:t>
            </a:r>
            <a:endParaRPr lang="en-US" sz="2400" b="1" dirty="0">
              <a:solidFill>
                <a:schemeClr val="accent2"/>
              </a:solidFill>
              <a:ea typeface="思源黑体 CN Heavy" panose="020B0A00000000000000" pitchFamily="34" charset="-122"/>
            </a:endParaRPr>
          </a:p>
        </p:txBody>
      </p:sp>
      <p:sp>
        <p:nvSpPr>
          <p:cNvPr id="25" name="文本框 24"/>
          <p:cNvSpPr txBox="1"/>
          <p:nvPr/>
        </p:nvSpPr>
        <p:spPr>
          <a:xfrm>
            <a:off x="319037" y="2100499"/>
            <a:ext cx="3651358" cy="975995"/>
          </a:xfrm>
          <a:prstGeom prst="rect">
            <a:avLst/>
          </a:prstGeom>
          <a:noFill/>
        </p:spPr>
        <p:txBody>
          <a:bodyPr wrap="square" rtlCol="0">
            <a:spAutoFit/>
          </a:bodyPr>
          <a:lstStyle/>
          <a:p>
            <a:pPr algn="l">
              <a:lnSpc>
                <a:spcPct val="120000"/>
              </a:lnSpc>
            </a:pPr>
            <a:r>
              <a:rPr lang="zh-CN" altLang="en-US" sz="1600" dirty="0">
                <a:solidFill>
                  <a:schemeClr val="tx1">
                    <a:lumMod val="75000"/>
                    <a:lumOff val="25000"/>
                  </a:schemeClr>
                </a:solidFill>
              </a:rPr>
              <a:t>正式开题，组队未遂，于是决定自己独立成队，这样可以大大拓宽我选题和做题的灵活性。</a:t>
            </a:r>
            <a:endParaRPr lang="zh-CN" altLang="en-US" sz="1600" dirty="0">
              <a:solidFill>
                <a:schemeClr val="tx1">
                  <a:lumMod val="75000"/>
                  <a:lumOff val="25000"/>
                </a:schemeClr>
              </a:solidFill>
            </a:endParaRPr>
          </a:p>
        </p:txBody>
      </p:sp>
      <p:sp>
        <p:nvSpPr>
          <p:cNvPr id="26" name="文本框 25"/>
          <p:cNvSpPr txBox="1"/>
          <p:nvPr/>
        </p:nvSpPr>
        <p:spPr>
          <a:xfrm>
            <a:off x="319127" y="4688938"/>
            <a:ext cx="3651358" cy="975995"/>
          </a:xfrm>
          <a:prstGeom prst="rect">
            <a:avLst/>
          </a:prstGeom>
          <a:noFill/>
        </p:spPr>
        <p:txBody>
          <a:bodyPr wrap="square" rtlCol="0">
            <a:spAutoFit/>
          </a:bodyPr>
          <a:lstStyle/>
          <a:p>
            <a:pPr algn="l">
              <a:lnSpc>
                <a:spcPct val="120000"/>
              </a:lnSpc>
            </a:pPr>
            <a:r>
              <a:rPr lang="zh-CN" altLang="en-US" sz="1600" dirty="0">
                <a:solidFill>
                  <a:schemeClr val="tx1">
                    <a:lumMod val="75000"/>
                    <a:lumOff val="25000"/>
                  </a:schemeClr>
                </a:solidFill>
              </a:rPr>
              <a:t>模型第一次训练成功，得到相应预训练模型，根据这次预训练模型进行人工测试并且调整超参数重新训练。</a:t>
            </a:r>
            <a:endParaRPr lang="zh-CN" altLang="en-US" sz="1600" dirty="0">
              <a:solidFill>
                <a:schemeClr val="tx1">
                  <a:lumMod val="75000"/>
                  <a:lumOff val="25000"/>
                </a:schemeClr>
              </a:solidFill>
            </a:endParaRPr>
          </a:p>
        </p:txBody>
      </p:sp>
      <p:sp>
        <p:nvSpPr>
          <p:cNvPr id="28" name="文本框 27"/>
          <p:cNvSpPr txBox="1"/>
          <p:nvPr/>
        </p:nvSpPr>
        <p:spPr>
          <a:xfrm>
            <a:off x="8157383" y="2100382"/>
            <a:ext cx="3651358" cy="975995"/>
          </a:xfrm>
          <a:prstGeom prst="rect">
            <a:avLst/>
          </a:prstGeom>
          <a:noFill/>
        </p:spPr>
        <p:txBody>
          <a:bodyPr wrap="square" rtlCol="0">
            <a:spAutoFit/>
          </a:bodyPr>
          <a:lstStyle/>
          <a:p>
            <a:pPr>
              <a:lnSpc>
                <a:spcPct val="120000"/>
              </a:lnSpc>
            </a:pPr>
            <a:r>
              <a:rPr lang="zh-CN" altLang="en-US" sz="1600" dirty="0">
                <a:solidFill>
                  <a:schemeClr val="tx1">
                    <a:lumMod val="75000"/>
                    <a:lumOff val="25000"/>
                  </a:schemeClr>
                </a:solidFill>
              </a:rPr>
              <a:t>决定运用深度学习训练诗歌模型，开始搜索和整理网络资料，并配置模型训练环境。</a:t>
            </a:r>
            <a:endParaRPr lang="zh-CN" altLang="en-US" sz="1600" dirty="0">
              <a:solidFill>
                <a:schemeClr val="tx1">
                  <a:lumMod val="75000"/>
                  <a:lumOff val="25000"/>
                </a:schemeClr>
              </a:solidFill>
            </a:endParaRPr>
          </a:p>
        </p:txBody>
      </p:sp>
      <p:sp>
        <p:nvSpPr>
          <p:cNvPr id="29" name="文本框 28"/>
          <p:cNvSpPr txBox="1"/>
          <p:nvPr/>
        </p:nvSpPr>
        <p:spPr>
          <a:xfrm>
            <a:off x="8157046" y="4688938"/>
            <a:ext cx="3651358" cy="681355"/>
          </a:xfrm>
          <a:prstGeom prst="rect">
            <a:avLst/>
          </a:prstGeom>
          <a:noFill/>
        </p:spPr>
        <p:txBody>
          <a:bodyPr wrap="square" rtlCol="0">
            <a:spAutoFit/>
          </a:bodyPr>
          <a:lstStyle/>
          <a:p>
            <a:pPr>
              <a:lnSpc>
                <a:spcPct val="120000"/>
              </a:lnSpc>
            </a:pPr>
            <a:r>
              <a:rPr lang="zh-CN" altLang="en-US" sz="1600" dirty="0">
                <a:solidFill>
                  <a:schemeClr val="tx1">
                    <a:lumMod val="75000"/>
                    <a:lumOff val="25000"/>
                  </a:schemeClr>
                </a:solidFill>
              </a:rPr>
              <a:t>完成模型训练和测试，完成所有报告材料，准备答辩。</a:t>
            </a:r>
            <a:endParaRPr lang="zh-CN" altLang="en-US" sz="1600" dirty="0">
              <a:solidFill>
                <a:schemeClr val="tx1">
                  <a:lumMod val="75000"/>
                  <a:lumOff val="25000"/>
                </a:schemeClr>
              </a:solidFill>
            </a:endParaRPr>
          </a:p>
        </p:txBody>
      </p:sp>
      <p:grpSp>
        <p:nvGrpSpPr>
          <p:cNvPr id="5" name="组合 4"/>
          <p:cNvGrpSpPr/>
          <p:nvPr/>
        </p:nvGrpSpPr>
        <p:grpSpPr>
          <a:xfrm>
            <a:off x="4205643" y="1919179"/>
            <a:ext cx="4104458" cy="3196964"/>
            <a:chOff x="3848100" y="1592263"/>
            <a:chExt cx="4844988" cy="3773763"/>
          </a:xfrm>
        </p:grpSpPr>
        <p:sp>
          <p:nvSpPr>
            <p:cNvPr id="6" name="椭圆 5"/>
            <p:cNvSpPr/>
            <p:nvPr/>
          </p:nvSpPr>
          <p:spPr>
            <a:xfrm>
              <a:off x="5074227" y="2573830"/>
              <a:ext cx="1814946" cy="181494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sp>
          <p:nvSpPr>
            <p:cNvPr id="7" name="椭圆 6"/>
            <p:cNvSpPr/>
            <p:nvPr/>
          </p:nvSpPr>
          <p:spPr>
            <a:xfrm>
              <a:off x="4096977" y="1596580"/>
              <a:ext cx="3769446" cy="3769446"/>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 name="椭圆 7"/>
            <p:cNvSpPr/>
            <p:nvPr/>
          </p:nvSpPr>
          <p:spPr>
            <a:xfrm>
              <a:off x="3848100" y="1596580"/>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9" name="椭圆 8"/>
            <p:cNvSpPr/>
            <p:nvPr/>
          </p:nvSpPr>
          <p:spPr>
            <a:xfrm>
              <a:off x="3848100" y="4139898"/>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 name="文本框 9"/>
            <p:cNvSpPr txBox="1"/>
            <p:nvPr/>
          </p:nvSpPr>
          <p:spPr>
            <a:xfrm>
              <a:off x="4215386" y="1853498"/>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1</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1" name="椭圆 10"/>
            <p:cNvSpPr/>
            <p:nvPr/>
          </p:nvSpPr>
          <p:spPr>
            <a:xfrm>
              <a:off x="6915664" y="1592263"/>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 name="椭圆 11"/>
            <p:cNvSpPr/>
            <p:nvPr/>
          </p:nvSpPr>
          <p:spPr>
            <a:xfrm>
              <a:off x="6905252" y="4139898"/>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 name="文本框 12"/>
            <p:cNvSpPr txBox="1"/>
            <p:nvPr/>
          </p:nvSpPr>
          <p:spPr>
            <a:xfrm>
              <a:off x="7293779" y="1862586"/>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2</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7268606" y="4397231"/>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3</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4201097" y="4420697"/>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4</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30" name="Freeform 16"/>
            <p:cNvSpPr>
              <a:spLocks noEditPoints="1"/>
            </p:cNvSpPr>
            <p:nvPr/>
          </p:nvSpPr>
          <p:spPr bwMode="auto">
            <a:xfrm>
              <a:off x="5587127" y="3085576"/>
              <a:ext cx="789146" cy="791454"/>
            </a:xfrm>
            <a:custGeom>
              <a:avLst/>
              <a:gdLst>
                <a:gd name="T0" fmla="*/ 100 w 200"/>
                <a:gd name="T1" fmla="*/ 0 h 200"/>
                <a:gd name="T2" fmla="*/ 100 w 200"/>
                <a:gd name="T3" fmla="*/ 0 h 200"/>
                <a:gd name="T4" fmla="*/ 100 w 200"/>
                <a:gd name="T5" fmla="*/ 200 h 200"/>
                <a:gd name="T6" fmla="*/ 100 w 200"/>
                <a:gd name="T7" fmla="*/ 200 h 200"/>
                <a:gd name="T8" fmla="*/ 200 w 200"/>
                <a:gd name="T9" fmla="*/ 100 h 200"/>
                <a:gd name="T10" fmla="*/ 104 w 200"/>
                <a:gd name="T11" fmla="*/ 59 h 200"/>
                <a:gd name="T12" fmla="*/ 140 w 200"/>
                <a:gd name="T13" fmla="*/ 96 h 200"/>
                <a:gd name="T14" fmla="*/ 104 w 200"/>
                <a:gd name="T15" fmla="*/ 59 h 200"/>
                <a:gd name="T16" fmla="*/ 104 w 200"/>
                <a:gd name="T17" fmla="*/ 8 h 200"/>
                <a:gd name="T18" fmla="*/ 104 w 200"/>
                <a:gd name="T19" fmla="*/ 51 h 200"/>
                <a:gd name="T20" fmla="*/ 96 w 200"/>
                <a:gd name="T21" fmla="*/ 51 h 200"/>
                <a:gd name="T22" fmla="*/ 96 w 200"/>
                <a:gd name="T23" fmla="*/ 8 h 200"/>
                <a:gd name="T24" fmla="*/ 96 w 200"/>
                <a:gd name="T25" fmla="*/ 96 h 200"/>
                <a:gd name="T26" fmla="*/ 65 w 200"/>
                <a:gd name="T27" fmla="*/ 55 h 200"/>
                <a:gd name="T28" fmla="*/ 52 w 200"/>
                <a:gd name="T29" fmla="*/ 96 h 200"/>
                <a:gd name="T30" fmla="*/ 29 w 200"/>
                <a:gd name="T31" fmla="*/ 41 h 200"/>
                <a:gd name="T32" fmla="*/ 52 w 200"/>
                <a:gd name="T33" fmla="*/ 96 h 200"/>
                <a:gd name="T34" fmla="*/ 58 w 200"/>
                <a:gd name="T35" fmla="*/ 146 h 200"/>
                <a:gd name="T36" fmla="*/ 9 w 200"/>
                <a:gd name="T37" fmla="*/ 104 h 200"/>
                <a:gd name="T38" fmla="*/ 60 w 200"/>
                <a:gd name="T39" fmla="*/ 104 h 200"/>
                <a:gd name="T40" fmla="*/ 96 w 200"/>
                <a:gd name="T41" fmla="*/ 140 h 200"/>
                <a:gd name="T42" fmla="*/ 60 w 200"/>
                <a:gd name="T43" fmla="*/ 104 h 200"/>
                <a:gd name="T44" fmla="*/ 96 w 200"/>
                <a:gd name="T45" fmla="*/ 191 h 200"/>
                <a:gd name="T46" fmla="*/ 96 w 200"/>
                <a:gd name="T47" fmla="*/ 148 h 200"/>
                <a:gd name="T48" fmla="*/ 104 w 200"/>
                <a:gd name="T49" fmla="*/ 148 h 200"/>
                <a:gd name="T50" fmla="*/ 104 w 200"/>
                <a:gd name="T51" fmla="*/ 191 h 200"/>
                <a:gd name="T52" fmla="*/ 104 w 200"/>
                <a:gd name="T53" fmla="*/ 104 h 200"/>
                <a:gd name="T54" fmla="*/ 135 w 200"/>
                <a:gd name="T55" fmla="*/ 144 h 200"/>
                <a:gd name="T56" fmla="*/ 148 w 200"/>
                <a:gd name="T57" fmla="*/ 104 h 200"/>
                <a:gd name="T58" fmla="*/ 172 w 200"/>
                <a:gd name="T59" fmla="*/ 158 h 200"/>
                <a:gd name="T60" fmla="*/ 148 w 200"/>
                <a:gd name="T61" fmla="*/ 104 h 200"/>
                <a:gd name="T62" fmla="*/ 143 w 200"/>
                <a:gd name="T63" fmla="*/ 53 h 200"/>
                <a:gd name="T64" fmla="*/ 192 w 200"/>
                <a:gd name="T65" fmla="*/ 96 h 200"/>
                <a:gd name="T66" fmla="*/ 166 w 200"/>
                <a:gd name="T67" fmla="*/ 35 h 200"/>
                <a:gd name="T68" fmla="*/ 122 w 200"/>
                <a:gd name="T69" fmla="*/ 10 h 200"/>
                <a:gd name="T70" fmla="*/ 79 w 200"/>
                <a:gd name="T71" fmla="*/ 10 h 200"/>
                <a:gd name="T72" fmla="*/ 35 w 200"/>
                <a:gd name="T73" fmla="*/ 35 h 200"/>
                <a:gd name="T74" fmla="*/ 35 w 200"/>
                <a:gd name="T75" fmla="*/ 164 h 200"/>
                <a:gd name="T76" fmla="*/ 79 w 200"/>
                <a:gd name="T77" fmla="*/ 189 h 200"/>
                <a:gd name="T78" fmla="*/ 122 w 200"/>
                <a:gd name="T79" fmla="*/ 189 h 200"/>
                <a:gd name="T80" fmla="*/ 166 w 200"/>
                <a:gd name="T81" fmla="*/ 16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0" h="200">
                  <a:moveTo>
                    <a:pt x="100" y="0"/>
                  </a:moveTo>
                  <a:cubicBezTo>
                    <a:pt x="100" y="0"/>
                    <a:pt x="100" y="0"/>
                    <a:pt x="100" y="0"/>
                  </a:cubicBezTo>
                  <a:cubicBezTo>
                    <a:pt x="100" y="0"/>
                    <a:pt x="100" y="0"/>
                    <a:pt x="100" y="0"/>
                  </a:cubicBezTo>
                  <a:cubicBezTo>
                    <a:pt x="100" y="0"/>
                    <a:pt x="100" y="0"/>
                    <a:pt x="100" y="0"/>
                  </a:cubicBezTo>
                  <a:cubicBezTo>
                    <a:pt x="45" y="0"/>
                    <a:pt x="0" y="44"/>
                    <a:pt x="0" y="100"/>
                  </a:cubicBezTo>
                  <a:cubicBezTo>
                    <a:pt x="0" y="155"/>
                    <a:pt x="45" y="199"/>
                    <a:pt x="100" y="200"/>
                  </a:cubicBezTo>
                  <a:cubicBezTo>
                    <a:pt x="100" y="200"/>
                    <a:pt x="100" y="200"/>
                    <a:pt x="100" y="200"/>
                  </a:cubicBezTo>
                  <a:cubicBezTo>
                    <a:pt x="100" y="200"/>
                    <a:pt x="100" y="200"/>
                    <a:pt x="100" y="200"/>
                  </a:cubicBezTo>
                  <a:cubicBezTo>
                    <a:pt x="100" y="200"/>
                    <a:pt x="100" y="200"/>
                    <a:pt x="100" y="200"/>
                  </a:cubicBezTo>
                  <a:cubicBezTo>
                    <a:pt x="156" y="200"/>
                    <a:pt x="200" y="155"/>
                    <a:pt x="200" y="100"/>
                  </a:cubicBezTo>
                  <a:cubicBezTo>
                    <a:pt x="200" y="44"/>
                    <a:pt x="156" y="0"/>
                    <a:pt x="100" y="0"/>
                  </a:cubicBezTo>
                  <a:close/>
                  <a:moveTo>
                    <a:pt x="104" y="59"/>
                  </a:moveTo>
                  <a:cubicBezTo>
                    <a:pt x="115" y="59"/>
                    <a:pt x="125" y="58"/>
                    <a:pt x="135" y="55"/>
                  </a:cubicBezTo>
                  <a:cubicBezTo>
                    <a:pt x="138" y="67"/>
                    <a:pt x="140" y="81"/>
                    <a:pt x="140" y="96"/>
                  </a:cubicBezTo>
                  <a:cubicBezTo>
                    <a:pt x="104" y="96"/>
                    <a:pt x="104" y="96"/>
                    <a:pt x="104" y="96"/>
                  </a:cubicBezTo>
                  <a:lnTo>
                    <a:pt x="104" y="59"/>
                  </a:lnTo>
                  <a:close/>
                  <a:moveTo>
                    <a:pt x="104" y="51"/>
                  </a:moveTo>
                  <a:cubicBezTo>
                    <a:pt x="104" y="8"/>
                    <a:pt x="104" y="8"/>
                    <a:pt x="104" y="8"/>
                  </a:cubicBezTo>
                  <a:cubicBezTo>
                    <a:pt x="115" y="11"/>
                    <a:pt x="126" y="26"/>
                    <a:pt x="133" y="48"/>
                  </a:cubicBezTo>
                  <a:cubicBezTo>
                    <a:pt x="124" y="50"/>
                    <a:pt x="114" y="51"/>
                    <a:pt x="104" y="51"/>
                  </a:cubicBezTo>
                  <a:close/>
                  <a:moveTo>
                    <a:pt x="96" y="8"/>
                  </a:moveTo>
                  <a:cubicBezTo>
                    <a:pt x="96" y="51"/>
                    <a:pt x="96" y="51"/>
                    <a:pt x="96" y="51"/>
                  </a:cubicBezTo>
                  <a:cubicBezTo>
                    <a:pt x="87" y="51"/>
                    <a:pt x="77" y="50"/>
                    <a:pt x="68" y="48"/>
                  </a:cubicBezTo>
                  <a:cubicBezTo>
                    <a:pt x="75" y="25"/>
                    <a:pt x="86" y="11"/>
                    <a:pt x="96" y="8"/>
                  </a:cubicBezTo>
                  <a:close/>
                  <a:moveTo>
                    <a:pt x="96" y="59"/>
                  </a:moveTo>
                  <a:cubicBezTo>
                    <a:pt x="96" y="96"/>
                    <a:pt x="96" y="96"/>
                    <a:pt x="96" y="96"/>
                  </a:cubicBezTo>
                  <a:cubicBezTo>
                    <a:pt x="60" y="96"/>
                    <a:pt x="60" y="96"/>
                    <a:pt x="60" y="96"/>
                  </a:cubicBezTo>
                  <a:cubicBezTo>
                    <a:pt x="60" y="81"/>
                    <a:pt x="62" y="67"/>
                    <a:pt x="65" y="55"/>
                  </a:cubicBezTo>
                  <a:cubicBezTo>
                    <a:pt x="75" y="58"/>
                    <a:pt x="86" y="59"/>
                    <a:pt x="96" y="59"/>
                  </a:cubicBezTo>
                  <a:close/>
                  <a:moveTo>
                    <a:pt x="52" y="96"/>
                  </a:moveTo>
                  <a:cubicBezTo>
                    <a:pt x="9" y="96"/>
                    <a:pt x="9" y="96"/>
                    <a:pt x="9" y="96"/>
                  </a:cubicBezTo>
                  <a:cubicBezTo>
                    <a:pt x="9" y="75"/>
                    <a:pt x="17" y="56"/>
                    <a:pt x="29" y="41"/>
                  </a:cubicBezTo>
                  <a:cubicBezTo>
                    <a:pt x="38" y="46"/>
                    <a:pt x="48" y="50"/>
                    <a:pt x="58" y="53"/>
                  </a:cubicBezTo>
                  <a:cubicBezTo>
                    <a:pt x="54" y="66"/>
                    <a:pt x="52" y="80"/>
                    <a:pt x="52" y="96"/>
                  </a:cubicBezTo>
                  <a:close/>
                  <a:moveTo>
                    <a:pt x="52" y="104"/>
                  </a:moveTo>
                  <a:cubicBezTo>
                    <a:pt x="52" y="119"/>
                    <a:pt x="54" y="133"/>
                    <a:pt x="58" y="146"/>
                  </a:cubicBezTo>
                  <a:cubicBezTo>
                    <a:pt x="48" y="149"/>
                    <a:pt x="38" y="153"/>
                    <a:pt x="29" y="158"/>
                  </a:cubicBezTo>
                  <a:cubicBezTo>
                    <a:pt x="17" y="143"/>
                    <a:pt x="9" y="124"/>
                    <a:pt x="9" y="104"/>
                  </a:cubicBezTo>
                  <a:lnTo>
                    <a:pt x="52" y="104"/>
                  </a:lnTo>
                  <a:close/>
                  <a:moveTo>
                    <a:pt x="60" y="104"/>
                  </a:moveTo>
                  <a:cubicBezTo>
                    <a:pt x="96" y="104"/>
                    <a:pt x="96" y="104"/>
                    <a:pt x="96" y="104"/>
                  </a:cubicBezTo>
                  <a:cubicBezTo>
                    <a:pt x="96" y="140"/>
                    <a:pt x="96" y="140"/>
                    <a:pt x="96" y="140"/>
                  </a:cubicBezTo>
                  <a:cubicBezTo>
                    <a:pt x="86" y="140"/>
                    <a:pt x="75" y="141"/>
                    <a:pt x="65" y="144"/>
                  </a:cubicBezTo>
                  <a:cubicBezTo>
                    <a:pt x="62" y="132"/>
                    <a:pt x="60" y="119"/>
                    <a:pt x="60" y="104"/>
                  </a:cubicBezTo>
                  <a:close/>
                  <a:moveTo>
                    <a:pt x="96" y="148"/>
                  </a:moveTo>
                  <a:cubicBezTo>
                    <a:pt x="96" y="191"/>
                    <a:pt x="96" y="191"/>
                    <a:pt x="96" y="191"/>
                  </a:cubicBezTo>
                  <a:cubicBezTo>
                    <a:pt x="86" y="188"/>
                    <a:pt x="75" y="174"/>
                    <a:pt x="68" y="152"/>
                  </a:cubicBezTo>
                  <a:cubicBezTo>
                    <a:pt x="77" y="149"/>
                    <a:pt x="86" y="148"/>
                    <a:pt x="96" y="148"/>
                  </a:cubicBezTo>
                  <a:close/>
                  <a:moveTo>
                    <a:pt x="104" y="191"/>
                  </a:moveTo>
                  <a:cubicBezTo>
                    <a:pt x="104" y="148"/>
                    <a:pt x="104" y="148"/>
                    <a:pt x="104" y="148"/>
                  </a:cubicBezTo>
                  <a:cubicBezTo>
                    <a:pt x="114" y="148"/>
                    <a:pt x="124" y="149"/>
                    <a:pt x="133" y="152"/>
                  </a:cubicBezTo>
                  <a:cubicBezTo>
                    <a:pt x="126" y="174"/>
                    <a:pt x="115" y="188"/>
                    <a:pt x="104" y="191"/>
                  </a:cubicBezTo>
                  <a:close/>
                  <a:moveTo>
                    <a:pt x="104" y="140"/>
                  </a:moveTo>
                  <a:cubicBezTo>
                    <a:pt x="104" y="104"/>
                    <a:pt x="104" y="104"/>
                    <a:pt x="104" y="104"/>
                  </a:cubicBezTo>
                  <a:cubicBezTo>
                    <a:pt x="140" y="104"/>
                    <a:pt x="140" y="104"/>
                    <a:pt x="140" y="104"/>
                  </a:cubicBezTo>
                  <a:cubicBezTo>
                    <a:pt x="140" y="118"/>
                    <a:pt x="138" y="132"/>
                    <a:pt x="135" y="144"/>
                  </a:cubicBezTo>
                  <a:cubicBezTo>
                    <a:pt x="125" y="141"/>
                    <a:pt x="115" y="140"/>
                    <a:pt x="104" y="140"/>
                  </a:cubicBezTo>
                  <a:close/>
                  <a:moveTo>
                    <a:pt x="148" y="104"/>
                  </a:moveTo>
                  <a:cubicBezTo>
                    <a:pt x="192" y="104"/>
                    <a:pt x="192" y="104"/>
                    <a:pt x="192" y="104"/>
                  </a:cubicBezTo>
                  <a:cubicBezTo>
                    <a:pt x="191" y="124"/>
                    <a:pt x="184" y="143"/>
                    <a:pt x="172" y="158"/>
                  </a:cubicBezTo>
                  <a:cubicBezTo>
                    <a:pt x="163" y="153"/>
                    <a:pt x="153" y="149"/>
                    <a:pt x="143" y="146"/>
                  </a:cubicBezTo>
                  <a:cubicBezTo>
                    <a:pt x="146" y="133"/>
                    <a:pt x="148" y="119"/>
                    <a:pt x="148" y="104"/>
                  </a:cubicBezTo>
                  <a:close/>
                  <a:moveTo>
                    <a:pt x="148" y="96"/>
                  </a:moveTo>
                  <a:cubicBezTo>
                    <a:pt x="148" y="80"/>
                    <a:pt x="146" y="66"/>
                    <a:pt x="143" y="53"/>
                  </a:cubicBezTo>
                  <a:cubicBezTo>
                    <a:pt x="153" y="50"/>
                    <a:pt x="163" y="46"/>
                    <a:pt x="172" y="41"/>
                  </a:cubicBezTo>
                  <a:cubicBezTo>
                    <a:pt x="184" y="56"/>
                    <a:pt x="191" y="75"/>
                    <a:pt x="192" y="96"/>
                  </a:cubicBezTo>
                  <a:lnTo>
                    <a:pt x="148" y="96"/>
                  </a:lnTo>
                  <a:close/>
                  <a:moveTo>
                    <a:pt x="166" y="35"/>
                  </a:moveTo>
                  <a:cubicBezTo>
                    <a:pt x="158" y="39"/>
                    <a:pt x="150" y="43"/>
                    <a:pt x="141" y="46"/>
                  </a:cubicBezTo>
                  <a:cubicBezTo>
                    <a:pt x="136" y="30"/>
                    <a:pt x="130" y="18"/>
                    <a:pt x="122" y="10"/>
                  </a:cubicBezTo>
                  <a:cubicBezTo>
                    <a:pt x="139" y="14"/>
                    <a:pt x="154" y="23"/>
                    <a:pt x="166" y="35"/>
                  </a:cubicBezTo>
                  <a:close/>
                  <a:moveTo>
                    <a:pt x="79" y="10"/>
                  </a:moveTo>
                  <a:cubicBezTo>
                    <a:pt x="71" y="18"/>
                    <a:pt x="64" y="31"/>
                    <a:pt x="60" y="45"/>
                  </a:cubicBezTo>
                  <a:cubicBezTo>
                    <a:pt x="51" y="43"/>
                    <a:pt x="43" y="39"/>
                    <a:pt x="35" y="35"/>
                  </a:cubicBezTo>
                  <a:cubicBezTo>
                    <a:pt x="47" y="23"/>
                    <a:pt x="62" y="14"/>
                    <a:pt x="79" y="10"/>
                  </a:cubicBezTo>
                  <a:close/>
                  <a:moveTo>
                    <a:pt x="35" y="164"/>
                  </a:moveTo>
                  <a:cubicBezTo>
                    <a:pt x="43" y="160"/>
                    <a:pt x="51" y="156"/>
                    <a:pt x="60" y="154"/>
                  </a:cubicBezTo>
                  <a:cubicBezTo>
                    <a:pt x="64" y="169"/>
                    <a:pt x="71" y="181"/>
                    <a:pt x="79" y="189"/>
                  </a:cubicBezTo>
                  <a:cubicBezTo>
                    <a:pt x="62" y="185"/>
                    <a:pt x="47" y="176"/>
                    <a:pt x="35" y="164"/>
                  </a:cubicBezTo>
                  <a:close/>
                  <a:moveTo>
                    <a:pt x="122" y="189"/>
                  </a:moveTo>
                  <a:cubicBezTo>
                    <a:pt x="130" y="181"/>
                    <a:pt x="136" y="169"/>
                    <a:pt x="141" y="154"/>
                  </a:cubicBezTo>
                  <a:cubicBezTo>
                    <a:pt x="150" y="156"/>
                    <a:pt x="158" y="160"/>
                    <a:pt x="166" y="164"/>
                  </a:cubicBezTo>
                  <a:cubicBezTo>
                    <a:pt x="154" y="176"/>
                    <a:pt x="139" y="185"/>
                    <a:pt x="122" y="18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solidFill>
                  <a:schemeClr val="bg1"/>
                </a:solidFil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472055" y="1237615"/>
            <a:ext cx="7247890" cy="424561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5" name="文本占位符 4"/>
          <p:cNvSpPr>
            <a:spLocks noGrp="1"/>
          </p:cNvSpPr>
          <p:nvPr>
            <p:ph type="body" sz="quarter" idx="11"/>
          </p:nvPr>
        </p:nvSpPr>
        <p:spPr/>
        <p:txBody>
          <a:bodyPr/>
          <a:lstStyle/>
          <a:p>
            <a:r>
              <a:rPr lang="zh-CN" altLang="en-US" dirty="0"/>
              <a:t>项目总结 </a:t>
            </a:r>
            <a:r>
              <a:rPr lang="en-US" altLang="zh-CN" dirty="0"/>
              <a:t>-- </a:t>
            </a:r>
            <a:r>
              <a:rPr lang="zh-CN" altLang="en-US" dirty="0"/>
              <a:t>创新点</a:t>
            </a:r>
            <a:endParaRPr lang="zh-CN" altLang="en-US" dirty="0"/>
          </a:p>
        </p:txBody>
      </p:sp>
      <p:grpSp>
        <p:nvGrpSpPr>
          <p:cNvPr id="20" name="429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302635" y="1344295"/>
            <a:ext cx="6139815" cy="4015105"/>
            <a:chOff x="3278837" y="1764000"/>
            <a:chExt cx="5636285" cy="3685622"/>
          </a:xfrm>
        </p:grpSpPr>
        <p:sp>
          <p:nvSpPr>
            <p:cNvPr id="21" name="išlïḓe"/>
            <p:cNvSpPr/>
            <p:nvPr/>
          </p:nvSpPr>
          <p:spPr bwMode="auto">
            <a:xfrm>
              <a:off x="5457617" y="1764000"/>
              <a:ext cx="764703" cy="667548"/>
            </a:xfrm>
            <a:custGeom>
              <a:avLst/>
              <a:gdLst/>
              <a:ahLst/>
              <a:cxnLst>
                <a:cxn ang="0">
                  <a:pos x="244" y="213"/>
                </a:cxn>
                <a:cxn ang="0">
                  <a:pos x="123" y="0"/>
                </a:cxn>
                <a:cxn ang="0">
                  <a:pos x="0" y="213"/>
                </a:cxn>
                <a:cxn ang="0">
                  <a:pos x="244" y="213"/>
                </a:cxn>
              </a:cxnLst>
              <a:rect l="0" t="0" r="r" b="b"/>
              <a:pathLst>
                <a:path w="244" h="213">
                  <a:moveTo>
                    <a:pt x="244" y="213"/>
                  </a:moveTo>
                  <a:lnTo>
                    <a:pt x="123" y="0"/>
                  </a:lnTo>
                  <a:lnTo>
                    <a:pt x="0" y="213"/>
                  </a:lnTo>
                  <a:lnTo>
                    <a:pt x="244" y="213"/>
                  </a:lnTo>
                  <a:close/>
                </a:path>
              </a:pathLst>
            </a:custGeom>
            <a:solidFill>
              <a:srgbClr val="C8161E"/>
            </a:solidFill>
            <a:ln w="9525">
              <a:noFill/>
              <a:round/>
            </a:ln>
          </p:spPr>
          <p:txBody>
            <a:bodyPr anchor="ctr"/>
            <a:lstStyle/>
            <a:p>
              <a:pPr marL="0" marR="0" lvl="0" indent="0" algn="ctr" defTabSz="863600" eaLnBrk="1" fontAlgn="auto" latinLnBrk="0" hangingPunct="1">
                <a:lnSpc>
                  <a:spcPct val="100000"/>
                </a:lnSpc>
                <a:spcBef>
                  <a:spcPts val="0"/>
                </a:spcBef>
                <a:spcAft>
                  <a:spcPts val="0"/>
                </a:spcAft>
                <a:buClrTx/>
                <a:buSzTx/>
                <a:buFontTx/>
                <a:buNone/>
                <a:defRPr/>
              </a:pPr>
              <a:r>
                <a:rPr kumimoji="0" lang="zh-CN" altLang="en-US" sz="1400" b="1" i="0" u="none" strike="noStrike" kern="0" cap="none" spc="0" normalizeH="0" baseline="0" noProof="0" dirty="0">
                  <a:ln>
                    <a:noFill/>
                  </a:ln>
                  <a:solidFill>
                    <a:srgbClr val="FFFFFF"/>
                  </a:solidFill>
                  <a:effectLst/>
                  <a:uLnTx/>
                  <a:uFillTx/>
                  <a:latin typeface="等线"/>
                </a:rPr>
                <a:t>风格</a:t>
              </a:r>
              <a:endParaRPr kumimoji="0" lang="zh-CN" altLang="en-US" sz="1400" b="1" i="0" u="none" strike="noStrike" kern="0" cap="none" spc="0" normalizeH="0" baseline="0" noProof="0" dirty="0">
                <a:ln>
                  <a:noFill/>
                </a:ln>
                <a:solidFill>
                  <a:srgbClr val="FFFFFF"/>
                </a:solidFill>
                <a:effectLst/>
                <a:uLnTx/>
                <a:uFillTx/>
                <a:latin typeface="等线"/>
              </a:endParaRPr>
            </a:p>
          </p:txBody>
        </p:sp>
        <p:sp>
          <p:nvSpPr>
            <p:cNvPr id="22" name="í$ľîdè"/>
            <p:cNvSpPr/>
            <p:nvPr/>
          </p:nvSpPr>
          <p:spPr bwMode="auto">
            <a:xfrm>
              <a:off x="4555016" y="3356088"/>
              <a:ext cx="2576175" cy="642477"/>
            </a:xfrm>
            <a:custGeom>
              <a:avLst/>
              <a:gdLst/>
              <a:ahLst/>
              <a:cxnLst>
                <a:cxn ang="0">
                  <a:pos x="118" y="0"/>
                </a:cxn>
                <a:cxn ang="0">
                  <a:pos x="0" y="205"/>
                </a:cxn>
                <a:cxn ang="0">
                  <a:pos x="822" y="205"/>
                </a:cxn>
                <a:cxn ang="0">
                  <a:pos x="704" y="0"/>
                </a:cxn>
                <a:cxn ang="0">
                  <a:pos x="118" y="0"/>
                </a:cxn>
              </a:cxnLst>
              <a:rect l="0" t="0" r="r" b="b"/>
              <a:pathLst>
                <a:path w="822" h="205">
                  <a:moveTo>
                    <a:pt x="118" y="0"/>
                  </a:moveTo>
                  <a:lnTo>
                    <a:pt x="0" y="205"/>
                  </a:lnTo>
                  <a:lnTo>
                    <a:pt x="822" y="205"/>
                  </a:lnTo>
                  <a:lnTo>
                    <a:pt x="704" y="0"/>
                  </a:lnTo>
                  <a:lnTo>
                    <a:pt x="118" y="0"/>
                  </a:lnTo>
                  <a:close/>
                </a:path>
              </a:pathLst>
            </a:custGeom>
            <a:solidFill>
              <a:srgbClr val="44546A"/>
            </a:solidFill>
            <a:ln w="9525">
              <a:noFill/>
              <a:round/>
            </a:ln>
          </p:spPr>
          <p:txBody>
            <a:bodyPr anchor="ctr">
              <a:normAutofit/>
            </a:bodyPr>
            <a:lstStyle/>
            <a:p>
              <a:pPr marL="0" marR="0" lvl="0" indent="0" algn="ctr" defTabSz="1096645" eaLnBrk="1" fontAlgn="auto" latinLnBrk="0" hangingPunct="1">
                <a:lnSpc>
                  <a:spcPct val="100000"/>
                </a:lnSpc>
                <a:spcBef>
                  <a:spcPct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LSTM </a:t>
              </a:r>
              <a:r>
                <a:rPr kumimoji="0" lang="zh-CN" altLang="en-US" sz="1700" b="1" i="0" u="none" strike="noStrike" kern="0" cap="none" spc="0" normalizeH="0" baseline="0" noProof="0" dirty="0">
                  <a:ln>
                    <a:noFill/>
                  </a:ln>
                  <a:solidFill>
                    <a:srgbClr val="FFFFFF"/>
                  </a:solidFill>
                  <a:effectLst/>
                  <a:uLnTx/>
                  <a:uFillTx/>
                  <a:latin typeface="等线"/>
                </a:rPr>
                <a:t>神经网络</a:t>
              </a:r>
              <a:endParaRPr kumimoji="0" lang="zh-CN" altLang="en-US" sz="1700" b="1" i="0" u="none" strike="noStrike" kern="0" cap="none" spc="0" normalizeH="0" baseline="0" noProof="0" dirty="0">
                <a:ln>
                  <a:noFill/>
                </a:ln>
                <a:solidFill>
                  <a:srgbClr val="FFFFFF"/>
                </a:solidFill>
                <a:effectLst/>
                <a:uLnTx/>
                <a:uFillTx/>
                <a:latin typeface="等线"/>
              </a:endParaRPr>
            </a:p>
          </p:txBody>
        </p:sp>
        <p:sp>
          <p:nvSpPr>
            <p:cNvPr id="23" name="íŝ1îḑê"/>
            <p:cNvSpPr/>
            <p:nvPr/>
          </p:nvSpPr>
          <p:spPr bwMode="auto">
            <a:xfrm>
              <a:off x="4103716" y="4139596"/>
              <a:ext cx="3478776" cy="636208"/>
            </a:xfrm>
            <a:custGeom>
              <a:avLst/>
              <a:gdLst/>
              <a:ahLst/>
              <a:cxnLst>
                <a:cxn ang="0">
                  <a:pos x="1110" y="203"/>
                </a:cxn>
                <a:cxn ang="0">
                  <a:pos x="992" y="0"/>
                </a:cxn>
                <a:cxn ang="0">
                  <a:pos x="118" y="0"/>
                </a:cxn>
                <a:cxn ang="0">
                  <a:pos x="0" y="203"/>
                </a:cxn>
                <a:cxn ang="0">
                  <a:pos x="1110" y="203"/>
                </a:cxn>
              </a:cxnLst>
              <a:rect l="0" t="0" r="r" b="b"/>
              <a:pathLst>
                <a:path w="1110" h="203">
                  <a:moveTo>
                    <a:pt x="1110" y="203"/>
                  </a:moveTo>
                  <a:lnTo>
                    <a:pt x="992" y="0"/>
                  </a:lnTo>
                  <a:lnTo>
                    <a:pt x="118" y="0"/>
                  </a:lnTo>
                  <a:lnTo>
                    <a:pt x="0" y="203"/>
                  </a:lnTo>
                  <a:lnTo>
                    <a:pt x="1110" y="203"/>
                  </a:lnTo>
                  <a:close/>
                </a:path>
              </a:pathLst>
            </a:custGeom>
            <a:solidFill>
              <a:srgbClr val="1F4D78"/>
            </a:solidFill>
            <a:ln w="9525">
              <a:noFill/>
              <a:round/>
            </a:ln>
          </p:spPr>
          <p:txBody>
            <a:bodyPr anchor="ctr">
              <a:normAutofit/>
            </a:bodyPr>
            <a:lstStyle/>
            <a:p>
              <a:pPr marL="0" marR="0" lvl="0" indent="0" algn="ctr" defTabSz="1096645" eaLnBrk="1" fontAlgn="auto" latinLnBrk="0" hangingPunct="1">
                <a:lnSpc>
                  <a:spcPct val="100000"/>
                </a:lnSpc>
                <a:spcBef>
                  <a:spcPct val="0"/>
                </a:spcBef>
                <a:spcAft>
                  <a:spcPts val="0"/>
                </a:spcAft>
                <a:buClrTx/>
                <a:buSzTx/>
                <a:buFontTx/>
                <a:buNone/>
                <a:defRPr/>
              </a:pPr>
              <a:r>
                <a:rPr kumimoji="0" lang="zh-CN" altLang="en-US" sz="1700" b="1" i="0" u="none" strike="noStrike" kern="0" cap="none" spc="0" normalizeH="0" baseline="0" noProof="0" dirty="0">
                  <a:ln>
                    <a:noFill/>
                  </a:ln>
                  <a:solidFill>
                    <a:srgbClr val="FFFFFF"/>
                  </a:solidFill>
                  <a:effectLst/>
                  <a:uLnTx/>
                  <a:uFillTx/>
                  <a:latin typeface="等线"/>
                </a:rPr>
                <a:t>运用预训练模型</a:t>
              </a:r>
              <a:endParaRPr kumimoji="0" lang="zh-CN" altLang="en-US" sz="1700" b="1" i="0" u="none" strike="noStrike" kern="0" cap="none" spc="0" normalizeH="0" baseline="0" noProof="0" dirty="0">
                <a:ln>
                  <a:noFill/>
                </a:ln>
                <a:solidFill>
                  <a:srgbClr val="FFFFFF"/>
                </a:solidFill>
                <a:effectLst/>
                <a:uLnTx/>
                <a:uFillTx/>
                <a:latin typeface="等线"/>
              </a:endParaRPr>
            </a:p>
          </p:txBody>
        </p:sp>
        <p:sp>
          <p:nvSpPr>
            <p:cNvPr id="24" name="îS1ïḑê"/>
            <p:cNvSpPr/>
            <p:nvPr/>
          </p:nvSpPr>
          <p:spPr bwMode="auto">
            <a:xfrm>
              <a:off x="5006317" y="2572580"/>
              <a:ext cx="1673573" cy="642477"/>
            </a:xfrm>
            <a:custGeom>
              <a:avLst/>
              <a:gdLst/>
              <a:ahLst/>
              <a:cxnLst>
                <a:cxn ang="0">
                  <a:pos x="118" y="0"/>
                </a:cxn>
                <a:cxn ang="0">
                  <a:pos x="0" y="205"/>
                </a:cxn>
                <a:cxn ang="0">
                  <a:pos x="534" y="205"/>
                </a:cxn>
                <a:cxn ang="0">
                  <a:pos x="416" y="0"/>
                </a:cxn>
                <a:cxn ang="0">
                  <a:pos x="118" y="0"/>
                </a:cxn>
              </a:cxnLst>
              <a:rect l="0" t="0" r="r" b="b"/>
              <a:pathLst>
                <a:path w="534" h="205">
                  <a:moveTo>
                    <a:pt x="118" y="0"/>
                  </a:moveTo>
                  <a:lnTo>
                    <a:pt x="0" y="205"/>
                  </a:lnTo>
                  <a:lnTo>
                    <a:pt x="534" y="205"/>
                  </a:lnTo>
                  <a:lnTo>
                    <a:pt x="416" y="0"/>
                  </a:lnTo>
                  <a:lnTo>
                    <a:pt x="118" y="0"/>
                  </a:lnTo>
                  <a:close/>
                </a:path>
              </a:pathLst>
            </a:custGeom>
            <a:solidFill>
              <a:srgbClr val="1B1C21">
                <a:lumMod val="50000"/>
                <a:lumOff val="50000"/>
              </a:srgbClr>
            </a:solidFill>
            <a:ln w="9525">
              <a:noFill/>
              <a:round/>
            </a:ln>
          </p:spPr>
          <p:txBody>
            <a:bodyPr anchor="ctr">
              <a:normAutofit/>
            </a:bodyPr>
            <a:lstStyle/>
            <a:p>
              <a:pPr marL="0" marR="0" lvl="0" indent="0" algn="ctr" defTabSz="1096645" eaLnBrk="1" fontAlgn="auto" latinLnBrk="0" hangingPunct="1">
                <a:lnSpc>
                  <a:spcPct val="100000"/>
                </a:lnSpc>
                <a:spcBef>
                  <a:spcPct val="0"/>
                </a:spcBef>
                <a:spcAft>
                  <a:spcPts val="0"/>
                </a:spcAft>
                <a:buClrTx/>
                <a:buSzTx/>
                <a:buFontTx/>
                <a:buNone/>
                <a:defRPr/>
              </a:pPr>
              <a:r>
                <a:rPr kumimoji="0" lang="zh-CN" altLang="en-US" sz="1700" b="1" i="0" u="none" strike="noStrike" kern="0" cap="none" spc="0" normalizeH="0" baseline="0" noProof="0" dirty="0">
                  <a:ln>
                    <a:noFill/>
                  </a:ln>
                  <a:solidFill>
                    <a:srgbClr val="FFFFFF"/>
                  </a:solidFill>
                  <a:effectLst/>
                  <a:uLnTx/>
                  <a:uFillTx/>
                  <a:latin typeface="等线"/>
                </a:rPr>
                <a:t>藏头诗</a:t>
              </a:r>
              <a:endParaRPr kumimoji="0" lang="zh-CN" altLang="en-US" sz="1700" b="1" i="0" u="none" strike="noStrike" kern="0" cap="none" spc="0" normalizeH="0" baseline="0" noProof="0" dirty="0">
                <a:ln>
                  <a:noFill/>
                </a:ln>
                <a:solidFill>
                  <a:srgbClr val="FFFFFF"/>
                </a:solidFill>
                <a:effectLst/>
                <a:uLnTx/>
                <a:uFillTx/>
                <a:latin typeface="等线"/>
              </a:endParaRPr>
            </a:p>
          </p:txBody>
        </p:sp>
        <p:sp>
          <p:nvSpPr>
            <p:cNvPr id="25" name="îṣ1îdé"/>
            <p:cNvSpPr/>
            <p:nvPr/>
          </p:nvSpPr>
          <p:spPr bwMode="auto">
            <a:xfrm>
              <a:off x="3711961" y="4926239"/>
              <a:ext cx="4256015" cy="523383"/>
            </a:xfrm>
            <a:custGeom>
              <a:avLst/>
              <a:gdLst/>
              <a:ahLst/>
              <a:cxnLst>
                <a:cxn ang="0">
                  <a:pos x="97" y="0"/>
                </a:cxn>
                <a:cxn ang="0">
                  <a:pos x="0" y="167"/>
                </a:cxn>
                <a:cxn ang="0">
                  <a:pos x="1358" y="167"/>
                </a:cxn>
                <a:cxn ang="0">
                  <a:pos x="1261" y="0"/>
                </a:cxn>
                <a:cxn ang="0">
                  <a:pos x="97" y="0"/>
                </a:cxn>
              </a:cxnLst>
              <a:rect l="0" t="0" r="r" b="b"/>
              <a:pathLst>
                <a:path w="1358" h="167">
                  <a:moveTo>
                    <a:pt x="97" y="0"/>
                  </a:moveTo>
                  <a:lnTo>
                    <a:pt x="0" y="167"/>
                  </a:lnTo>
                  <a:lnTo>
                    <a:pt x="1358" y="167"/>
                  </a:lnTo>
                  <a:lnTo>
                    <a:pt x="1261" y="0"/>
                  </a:lnTo>
                  <a:lnTo>
                    <a:pt x="97" y="0"/>
                  </a:lnTo>
                  <a:close/>
                </a:path>
              </a:pathLst>
            </a:custGeom>
            <a:solidFill>
              <a:srgbClr val="ED7D31"/>
            </a:solidFill>
            <a:ln w="9525">
              <a:noFill/>
              <a:round/>
            </a:ln>
          </p:spPr>
          <p:txBody>
            <a:bodyPr anchor="ctr">
              <a:normAutofit/>
            </a:bodyPr>
            <a:lstStyle/>
            <a:p>
              <a:pPr marL="0" marR="0" lvl="0" indent="0" algn="ctr" defTabSz="1096645" eaLnBrk="1" fontAlgn="auto" latinLnBrk="0" hangingPunct="1">
                <a:lnSpc>
                  <a:spcPct val="100000"/>
                </a:lnSpc>
                <a:spcBef>
                  <a:spcPct val="0"/>
                </a:spcBef>
                <a:spcAft>
                  <a:spcPts val="0"/>
                </a:spcAft>
                <a:buClrTx/>
                <a:buSzTx/>
                <a:buFontTx/>
                <a:buNone/>
                <a:defRPr/>
              </a:pPr>
              <a:r>
                <a:rPr kumimoji="0" lang="zh-CN" altLang="en-US" sz="1700" b="1" i="0" u="none" strike="noStrike" kern="0" cap="none" spc="0" normalizeH="0" baseline="0" noProof="0" dirty="0">
                  <a:ln>
                    <a:noFill/>
                  </a:ln>
                  <a:solidFill>
                    <a:srgbClr val="FFFFFF"/>
                  </a:solidFill>
                  <a:effectLst/>
                  <a:uLnTx/>
                  <a:uFillTx/>
                  <a:latin typeface="等线"/>
                </a:rPr>
                <a:t>代码可拓展性较高</a:t>
              </a:r>
              <a:endParaRPr kumimoji="0" lang="zh-CN" altLang="en-US" sz="1700" b="1" i="0" u="none" strike="noStrike" kern="0" cap="none" spc="0" normalizeH="0" baseline="0" noProof="0" dirty="0">
                <a:ln>
                  <a:noFill/>
                </a:ln>
                <a:solidFill>
                  <a:srgbClr val="FFFFFF"/>
                </a:solidFill>
                <a:effectLst/>
                <a:uLnTx/>
                <a:uFillTx/>
                <a:latin typeface="等线"/>
              </a:endParaRPr>
            </a:p>
          </p:txBody>
        </p:sp>
        <p:sp>
          <p:nvSpPr>
            <p:cNvPr id="26" name="í$lîḋê"/>
            <p:cNvSpPr/>
            <p:nvPr/>
          </p:nvSpPr>
          <p:spPr bwMode="auto">
            <a:xfrm>
              <a:off x="6451106" y="1839217"/>
              <a:ext cx="764703" cy="517115"/>
            </a:xfrm>
            <a:custGeom>
              <a:avLst/>
              <a:gdLst/>
              <a:ahLst/>
              <a:cxnLst>
                <a:cxn ang="0">
                  <a:pos x="57" y="0"/>
                </a:cxn>
                <a:cxn ang="0">
                  <a:pos x="57" y="50"/>
                </a:cxn>
                <a:cxn ang="0">
                  <a:pos x="0" y="83"/>
                </a:cxn>
                <a:cxn ang="0">
                  <a:pos x="57" y="116"/>
                </a:cxn>
                <a:cxn ang="0">
                  <a:pos x="57" y="165"/>
                </a:cxn>
                <a:cxn ang="0">
                  <a:pos x="680" y="165"/>
                </a:cxn>
                <a:cxn ang="0">
                  <a:pos x="680" y="0"/>
                </a:cxn>
                <a:cxn ang="0">
                  <a:pos x="57" y="0"/>
                </a:cxn>
              </a:cxnLst>
              <a:rect l="0" t="0" r="r" b="b"/>
              <a:pathLst>
                <a:path w="680" h="165">
                  <a:moveTo>
                    <a:pt x="57" y="0"/>
                  </a:moveTo>
                  <a:lnTo>
                    <a:pt x="57" y="50"/>
                  </a:lnTo>
                  <a:lnTo>
                    <a:pt x="0" y="83"/>
                  </a:lnTo>
                  <a:lnTo>
                    <a:pt x="57" y="116"/>
                  </a:lnTo>
                  <a:lnTo>
                    <a:pt x="57" y="165"/>
                  </a:lnTo>
                  <a:lnTo>
                    <a:pt x="680" y="165"/>
                  </a:lnTo>
                  <a:lnTo>
                    <a:pt x="680" y="0"/>
                  </a:lnTo>
                  <a:lnTo>
                    <a:pt x="57" y="0"/>
                  </a:lnTo>
                  <a:close/>
                </a:path>
              </a:pathLst>
            </a:custGeom>
            <a:solidFill>
              <a:srgbClr val="C8161E"/>
            </a:solidFill>
            <a:ln w="9525">
              <a:noFill/>
              <a:round/>
            </a:ln>
          </p:spPr>
          <p:txBody>
            <a:bodyPr anchor="ctr">
              <a:normAutofit/>
            </a:bodyPr>
            <a:lstStyle/>
            <a:p>
              <a:pPr marL="0" marR="0" lvl="0" indent="0" algn="ctr" defTabSz="863600"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130</a:t>
              </a:r>
              <a:endParaRPr kumimoji="0" sz="1700" b="1" i="0" u="none" strike="noStrike" kern="0" cap="none" spc="0" normalizeH="0" baseline="0" noProof="0" dirty="0">
                <a:ln>
                  <a:noFill/>
                </a:ln>
                <a:solidFill>
                  <a:srgbClr val="FFFFFF"/>
                </a:solidFill>
                <a:effectLst/>
                <a:uLnTx/>
                <a:uFillTx/>
                <a:latin typeface="等线"/>
              </a:endParaRPr>
            </a:p>
          </p:txBody>
        </p:sp>
        <p:sp>
          <p:nvSpPr>
            <p:cNvPr id="27" name="íŝļîḑe"/>
            <p:cNvSpPr/>
            <p:nvPr/>
          </p:nvSpPr>
          <p:spPr bwMode="auto">
            <a:xfrm>
              <a:off x="4103716" y="2594518"/>
              <a:ext cx="825842" cy="518400"/>
            </a:xfrm>
            <a:custGeom>
              <a:avLst/>
              <a:gdLst/>
              <a:ahLst/>
              <a:cxnLst>
                <a:cxn ang="0">
                  <a:pos x="621" y="0"/>
                </a:cxn>
                <a:cxn ang="0">
                  <a:pos x="621" y="49"/>
                </a:cxn>
                <a:cxn ang="0">
                  <a:pos x="680" y="85"/>
                </a:cxn>
                <a:cxn ang="0">
                  <a:pos x="621" y="118"/>
                </a:cxn>
                <a:cxn ang="0">
                  <a:pos x="621" y="167"/>
                </a:cxn>
                <a:cxn ang="0">
                  <a:pos x="0" y="167"/>
                </a:cxn>
                <a:cxn ang="0">
                  <a:pos x="0" y="0"/>
                </a:cxn>
                <a:cxn ang="0">
                  <a:pos x="621" y="0"/>
                </a:cxn>
              </a:cxnLst>
              <a:rect l="0" t="0" r="r" b="b"/>
              <a:pathLst>
                <a:path w="680" h="167">
                  <a:moveTo>
                    <a:pt x="621" y="0"/>
                  </a:moveTo>
                  <a:lnTo>
                    <a:pt x="621" y="49"/>
                  </a:lnTo>
                  <a:lnTo>
                    <a:pt x="680" y="85"/>
                  </a:lnTo>
                  <a:lnTo>
                    <a:pt x="621" y="118"/>
                  </a:lnTo>
                  <a:lnTo>
                    <a:pt x="621" y="167"/>
                  </a:lnTo>
                  <a:lnTo>
                    <a:pt x="0" y="167"/>
                  </a:lnTo>
                  <a:lnTo>
                    <a:pt x="0" y="0"/>
                  </a:lnTo>
                  <a:lnTo>
                    <a:pt x="621" y="0"/>
                  </a:lnTo>
                  <a:close/>
                </a:path>
              </a:pathLst>
            </a:custGeom>
            <a:solidFill>
              <a:srgbClr val="1B1C21">
                <a:lumMod val="50000"/>
                <a:lumOff val="50000"/>
              </a:srgbClr>
            </a:solidFill>
            <a:ln w="9525">
              <a:noFill/>
              <a:round/>
            </a:ln>
          </p:spPr>
          <p:txBody>
            <a:bodyPr anchor="ctr"/>
            <a:lstStyle/>
            <a:p>
              <a:pPr marL="0" marR="0" lvl="0" indent="0" algn="ctr" defTabSz="863600"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186</a:t>
              </a:r>
              <a:endParaRPr kumimoji="0" sz="1700" b="1" i="0" u="none" strike="noStrike" kern="0" cap="none" spc="0" normalizeH="0" baseline="0" noProof="0" dirty="0">
                <a:ln>
                  <a:noFill/>
                </a:ln>
                <a:solidFill>
                  <a:srgbClr val="FFFFFF"/>
                </a:solidFill>
                <a:effectLst/>
                <a:uLnTx/>
                <a:uFillTx/>
                <a:latin typeface="等线"/>
              </a:endParaRPr>
            </a:p>
          </p:txBody>
        </p:sp>
        <p:sp>
          <p:nvSpPr>
            <p:cNvPr id="28" name="isľiḓê"/>
            <p:cNvSpPr/>
            <p:nvPr/>
          </p:nvSpPr>
          <p:spPr bwMode="auto">
            <a:xfrm>
              <a:off x="7270964" y="3356088"/>
              <a:ext cx="816109" cy="517115"/>
            </a:xfrm>
            <a:custGeom>
              <a:avLst/>
              <a:gdLst/>
              <a:ahLst/>
              <a:cxnLst>
                <a:cxn ang="0">
                  <a:pos x="59" y="0"/>
                </a:cxn>
                <a:cxn ang="0">
                  <a:pos x="59" y="50"/>
                </a:cxn>
                <a:cxn ang="0">
                  <a:pos x="0" y="83"/>
                </a:cxn>
                <a:cxn ang="0">
                  <a:pos x="59" y="116"/>
                </a:cxn>
                <a:cxn ang="0">
                  <a:pos x="59" y="165"/>
                </a:cxn>
                <a:cxn ang="0">
                  <a:pos x="680" y="165"/>
                </a:cxn>
                <a:cxn ang="0">
                  <a:pos x="680" y="0"/>
                </a:cxn>
                <a:cxn ang="0">
                  <a:pos x="59" y="0"/>
                </a:cxn>
              </a:cxnLst>
              <a:rect l="0" t="0" r="r" b="b"/>
              <a:pathLst>
                <a:path w="680" h="165">
                  <a:moveTo>
                    <a:pt x="59" y="0"/>
                  </a:moveTo>
                  <a:lnTo>
                    <a:pt x="59" y="50"/>
                  </a:lnTo>
                  <a:lnTo>
                    <a:pt x="0" y="83"/>
                  </a:lnTo>
                  <a:lnTo>
                    <a:pt x="59" y="116"/>
                  </a:lnTo>
                  <a:lnTo>
                    <a:pt x="59" y="165"/>
                  </a:lnTo>
                  <a:lnTo>
                    <a:pt x="680" y="165"/>
                  </a:lnTo>
                  <a:lnTo>
                    <a:pt x="680" y="0"/>
                  </a:lnTo>
                  <a:lnTo>
                    <a:pt x="59" y="0"/>
                  </a:lnTo>
                  <a:close/>
                </a:path>
              </a:pathLst>
            </a:custGeom>
            <a:solidFill>
              <a:srgbClr val="44546A"/>
            </a:solidFill>
            <a:ln w="9525">
              <a:noFill/>
              <a:round/>
            </a:ln>
          </p:spPr>
          <p:txBody>
            <a:bodyPr anchor="ctr">
              <a:normAutofit/>
            </a:bodyPr>
            <a:lstStyle/>
            <a:p>
              <a:pPr marL="0" marR="0" lvl="0" indent="0" algn="ctr" defTabSz="863600"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196</a:t>
              </a:r>
              <a:endParaRPr kumimoji="0" sz="1700" b="1" i="0" u="none" strike="noStrike" kern="0" cap="none" spc="0" normalizeH="0" baseline="0" noProof="0" dirty="0">
                <a:ln>
                  <a:noFill/>
                </a:ln>
                <a:solidFill>
                  <a:srgbClr val="FFFFFF"/>
                </a:solidFill>
                <a:effectLst/>
                <a:uLnTx/>
                <a:uFillTx/>
                <a:latin typeface="等线"/>
              </a:endParaRPr>
            </a:p>
          </p:txBody>
        </p:sp>
        <p:sp>
          <p:nvSpPr>
            <p:cNvPr id="29" name="îşļidè"/>
            <p:cNvSpPr/>
            <p:nvPr/>
          </p:nvSpPr>
          <p:spPr bwMode="auto">
            <a:xfrm>
              <a:off x="8087073" y="4872962"/>
              <a:ext cx="828049" cy="518400"/>
            </a:xfrm>
            <a:custGeom>
              <a:avLst/>
              <a:gdLst/>
              <a:ahLst/>
              <a:cxnLst>
                <a:cxn ang="0">
                  <a:pos x="59" y="0"/>
                </a:cxn>
                <a:cxn ang="0">
                  <a:pos x="59" y="50"/>
                </a:cxn>
                <a:cxn ang="0">
                  <a:pos x="0" y="83"/>
                </a:cxn>
                <a:cxn ang="0">
                  <a:pos x="59" y="116"/>
                </a:cxn>
                <a:cxn ang="0">
                  <a:pos x="59" y="168"/>
                </a:cxn>
                <a:cxn ang="0">
                  <a:pos x="680" y="168"/>
                </a:cxn>
                <a:cxn ang="0">
                  <a:pos x="680" y="0"/>
                </a:cxn>
                <a:cxn ang="0">
                  <a:pos x="59" y="0"/>
                </a:cxn>
              </a:cxnLst>
              <a:rect l="0" t="0" r="r" b="b"/>
              <a:pathLst>
                <a:path w="680" h="168">
                  <a:moveTo>
                    <a:pt x="59" y="0"/>
                  </a:moveTo>
                  <a:lnTo>
                    <a:pt x="59" y="50"/>
                  </a:lnTo>
                  <a:lnTo>
                    <a:pt x="0" y="83"/>
                  </a:lnTo>
                  <a:lnTo>
                    <a:pt x="59" y="116"/>
                  </a:lnTo>
                  <a:lnTo>
                    <a:pt x="59" y="168"/>
                  </a:lnTo>
                  <a:lnTo>
                    <a:pt x="680" y="168"/>
                  </a:lnTo>
                  <a:lnTo>
                    <a:pt x="680" y="0"/>
                  </a:lnTo>
                  <a:lnTo>
                    <a:pt x="59" y="0"/>
                  </a:lnTo>
                  <a:close/>
                </a:path>
              </a:pathLst>
            </a:custGeom>
            <a:solidFill>
              <a:srgbClr val="ED7D31"/>
            </a:solidFill>
            <a:ln w="9525">
              <a:noFill/>
              <a:round/>
            </a:ln>
          </p:spPr>
          <p:txBody>
            <a:bodyPr anchor="ctr">
              <a:normAutofit/>
            </a:bodyPr>
            <a:lstStyle/>
            <a:p>
              <a:pPr marL="0" marR="0" lvl="0" indent="0" algn="ctr" defTabSz="863600"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395</a:t>
              </a:r>
              <a:endParaRPr kumimoji="0" sz="1700" b="1" i="0" u="none" strike="noStrike" kern="0" cap="none" spc="0" normalizeH="0" baseline="0" noProof="0" dirty="0">
                <a:ln>
                  <a:noFill/>
                </a:ln>
                <a:solidFill>
                  <a:srgbClr val="FFFFFF"/>
                </a:solidFill>
                <a:effectLst/>
                <a:uLnTx/>
                <a:uFillTx/>
                <a:latin typeface="等线"/>
              </a:endParaRPr>
            </a:p>
          </p:txBody>
        </p:sp>
        <p:sp>
          <p:nvSpPr>
            <p:cNvPr id="30" name="iṡlíḋe"/>
            <p:cNvSpPr/>
            <p:nvPr/>
          </p:nvSpPr>
          <p:spPr bwMode="auto">
            <a:xfrm>
              <a:off x="3278837" y="4111390"/>
              <a:ext cx="825842" cy="518400"/>
            </a:xfrm>
            <a:custGeom>
              <a:avLst/>
              <a:gdLst/>
              <a:ahLst/>
              <a:cxnLst>
                <a:cxn ang="0">
                  <a:pos x="624" y="0"/>
                </a:cxn>
                <a:cxn ang="0">
                  <a:pos x="624" y="52"/>
                </a:cxn>
                <a:cxn ang="0">
                  <a:pos x="681" y="85"/>
                </a:cxn>
                <a:cxn ang="0">
                  <a:pos x="624" y="118"/>
                </a:cxn>
                <a:cxn ang="0">
                  <a:pos x="624" y="168"/>
                </a:cxn>
                <a:cxn ang="0">
                  <a:pos x="0" y="168"/>
                </a:cxn>
                <a:cxn ang="0">
                  <a:pos x="0" y="0"/>
                </a:cxn>
                <a:cxn ang="0">
                  <a:pos x="624" y="0"/>
                </a:cxn>
              </a:cxnLst>
              <a:rect l="0" t="0" r="r" b="b"/>
              <a:pathLst>
                <a:path w="681" h="168">
                  <a:moveTo>
                    <a:pt x="624" y="0"/>
                  </a:moveTo>
                  <a:lnTo>
                    <a:pt x="624" y="52"/>
                  </a:lnTo>
                  <a:lnTo>
                    <a:pt x="681" y="85"/>
                  </a:lnTo>
                  <a:lnTo>
                    <a:pt x="624" y="118"/>
                  </a:lnTo>
                  <a:lnTo>
                    <a:pt x="624" y="168"/>
                  </a:lnTo>
                  <a:lnTo>
                    <a:pt x="0" y="168"/>
                  </a:lnTo>
                  <a:lnTo>
                    <a:pt x="0" y="0"/>
                  </a:lnTo>
                  <a:lnTo>
                    <a:pt x="624" y="0"/>
                  </a:lnTo>
                  <a:close/>
                </a:path>
              </a:pathLst>
            </a:custGeom>
            <a:solidFill>
              <a:srgbClr val="1F4D78"/>
            </a:solidFill>
            <a:ln w="9525">
              <a:noFill/>
              <a:round/>
            </a:ln>
          </p:spPr>
          <p:txBody>
            <a:bodyPr anchor="ctr"/>
            <a:lstStyle/>
            <a:p>
              <a:pPr marL="0" marR="0" lvl="0" indent="0" algn="ctr" defTabSz="863600"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59</a:t>
              </a:r>
              <a:endParaRPr kumimoji="0" sz="1700" b="1" i="0" u="none" strike="noStrike" kern="0" cap="none" spc="0" normalizeH="0" baseline="0" noProof="0" dirty="0">
                <a:ln>
                  <a:noFill/>
                </a:ln>
                <a:solidFill>
                  <a:srgbClr val="FFFFFF"/>
                </a:solidFill>
                <a:effectLst/>
                <a:uLnTx/>
                <a:uFillTx/>
                <a:latin typeface="等线"/>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r>
              <a:rPr lang="zh-CN" altLang="en-US" dirty="0"/>
              <a:t>项目总结 </a:t>
            </a:r>
            <a:r>
              <a:rPr lang="en-US" altLang="zh-CN" dirty="0"/>
              <a:t>-- </a:t>
            </a:r>
            <a:r>
              <a:rPr lang="zh-CN" altLang="en-US" dirty="0"/>
              <a:t>个人收获 </a:t>
            </a:r>
            <a:r>
              <a:rPr lang="en-US" altLang="zh-CN" dirty="0"/>
              <a:t>&amp; </a:t>
            </a:r>
            <a:r>
              <a:rPr lang="zh-CN" altLang="en-US" dirty="0"/>
              <a:t>致谢</a:t>
            </a:r>
            <a:endParaRPr lang="zh-CN" altLang="en-US" dirty="0"/>
          </a:p>
        </p:txBody>
      </p:sp>
      <p:sp>
        <p:nvSpPr>
          <p:cNvPr id="4" name="文本占位符 3"/>
          <p:cNvSpPr>
            <a:spLocks noGrp="1"/>
          </p:cNvSpPr>
          <p:nvPr>
            <p:ph type="body" sz="quarter" idx="12"/>
          </p:nvPr>
        </p:nvSpPr>
        <p:spPr/>
        <p:txBody>
          <a:bodyPr/>
          <a:lstStyle/>
          <a:p>
            <a:endParaRPr lang="zh-CN" altLang="en-US"/>
          </a:p>
        </p:txBody>
      </p:sp>
      <p:sp>
        <p:nvSpPr>
          <p:cNvPr id="5" name="文本占位符 4"/>
          <p:cNvSpPr>
            <a:spLocks noGrp="1"/>
          </p:cNvSpPr>
          <p:nvPr>
            <p:ph type="body" sz="quarter" idx="13"/>
          </p:nvPr>
        </p:nvSpPr>
        <p:spPr/>
        <p:txBody>
          <a:bodyPr/>
          <a:lstStyle/>
          <a:p>
            <a:endParaRPr lang="zh-CN" altLang="en-US"/>
          </a:p>
        </p:txBody>
      </p:sp>
      <p:sp>
        <p:nvSpPr>
          <p:cNvPr id="2" name="Text Placeholder 1"/>
          <p:cNvSpPr/>
          <p:nvPr>
            <p:ph type="body" sz="quarter" idx="14"/>
          </p:nvPr>
        </p:nvSpPr>
        <p:spPr>
          <a:xfrm>
            <a:off x="318770" y="821690"/>
            <a:ext cx="11568430" cy="5374640"/>
          </a:xfrm>
        </p:spPr>
        <p:txBody>
          <a:bodyPr/>
          <a:p>
            <a:pPr marL="0" indent="0">
              <a:buNone/>
            </a:pPr>
            <a:r>
              <a:rPr lang="zh-CN" altLang="en-US" sz="2400">
                <a:solidFill>
                  <a:srgbClr val="C00000"/>
                </a:solidFill>
              </a:rPr>
              <a:t>个人收获</a:t>
            </a:r>
            <a:endParaRPr lang="zh-CN" altLang="en-US"/>
          </a:p>
          <a:p>
            <a:pPr marL="0" indent="0">
              <a:buNone/>
            </a:pPr>
            <a:r>
              <a:rPr lang="zh-CN" altLang="en-US"/>
              <a:t>在一个学期的《人工智能》选修课中，我学习到了诸如</a:t>
            </a:r>
            <a:r>
              <a:rPr lang="zh-CN" altLang="en-US" b="1"/>
              <a:t>机器学习</a:t>
            </a:r>
            <a:r>
              <a:rPr lang="zh-CN" altLang="en-US"/>
              <a:t>、</a:t>
            </a:r>
            <a:r>
              <a:rPr lang="zh-CN" altLang="en-US" b="1"/>
              <a:t>深度学习</a:t>
            </a:r>
            <a:r>
              <a:rPr lang="zh-CN" altLang="en-US"/>
              <a:t>、</a:t>
            </a:r>
            <a:r>
              <a:rPr lang="zh-CN" altLang="en-US" b="1"/>
              <a:t>自然语言处理</a:t>
            </a:r>
            <a:r>
              <a:rPr lang="zh-CN" altLang="en-US"/>
              <a:t>等多种人工智能相关技术，也逐步了解到</a:t>
            </a:r>
            <a:r>
              <a:rPr lang="zh-CN" altLang="en-US" b="1"/>
              <a:t>自动驾驶</a:t>
            </a:r>
            <a:r>
              <a:rPr lang="zh-CN" altLang="en-US"/>
              <a:t>、</a:t>
            </a:r>
            <a:r>
              <a:rPr lang="zh-CN" altLang="en-US" b="1"/>
              <a:t>智能推荐</a:t>
            </a:r>
            <a:r>
              <a:rPr lang="zh-CN" altLang="en-US"/>
              <a:t>等人工智能的广大应用前景，感触颇深。</a:t>
            </a:r>
            <a:endParaRPr lang="zh-CN" altLang="en-US"/>
          </a:p>
          <a:p>
            <a:pPr marL="0" indent="0">
              <a:buNone/>
            </a:pPr>
            <a:r>
              <a:rPr lang="zh-CN" altLang="en-US"/>
              <a:t>在我看来，AI 的各种技术目前都还在起步阶段，相对成熟的推荐系统也仅仅是通过有限的用户浏览历史来进行简单的预测，而大数据时代的到来不仅意味着个人数据的广泛搜集和使用，更为计算机的算力提升和相应模型复杂度增加提供了契机。在未来，AI 必然会更进一步，做的更好，我也希望能够参与其中。</a:t>
            </a:r>
            <a:endParaRPr lang="zh-CN" altLang="en-US"/>
          </a:p>
          <a:p>
            <a:pPr marL="0" indent="0">
              <a:buNone/>
            </a:pPr>
            <a:r>
              <a:rPr lang="zh-CN" altLang="en-US" sz="2400">
                <a:solidFill>
                  <a:srgbClr val="C00000"/>
                </a:solidFill>
              </a:rPr>
              <a:t>致谢</a:t>
            </a:r>
            <a:endParaRPr lang="zh-CN" altLang="en-US"/>
          </a:p>
          <a:p>
            <a:pPr marL="0" indent="0">
              <a:buNone/>
            </a:pPr>
            <a:r>
              <a:rPr lang="zh-CN" altLang="en-US"/>
              <a:t>感谢《人工智能》课程 </a:t>
            </a:r>
            <a:r>
              <a:rPr lang="zh-CN" altLang="en-US" b="1"/>
              <a:t>孔令和老师</a:t>
            </a:r>
            <a:r>
              <a:rPr lang="zh-CN" altLang="en-US"/>
              <a:t>、</a:t>
            </a:r>
            <a:r>
              <a:rPr lang="zh-CN" altLang="en-US" b="1"/>
              <a:t>许岩岩老师</a:t>
            </a:r>
            <a:r>
              <a:rPr lang="zh-CN" altLang="en-US"/>
              <a:t>的精彩授课和悉心指导，</a:t>
            </a:r>
            <a:r>
              <a:rPr lang="zh-CN" altLang="en-US" b="1"/>
              <a:t>段勇帅助教</a:t>
            </a:r>
            <a:r>
              <a:rPr lang="zh-CN" altLang="en-US"/>
              <a:t>也为我提供了许多帮助。</a:t>
            </a:r>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 name="图片占位符 95" descr="图片包含 天空, 泰迪熊, 熊, 建筑物&#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l="18816" r="18816"/>
          <a:stretch>
            <a:fillRect/>
          </a:stretch>
        </p:blipFill>
        <p:spPr/>
      </p:pic>
      <p:sp>
        <p:nvSpPr>
          <p:cNvPr id="63" name="矩形 62"/>
          <p:cNvSpPr/>
          <p:nvPr/>
        </p:nvSpPr>
        <p:spPr>
          <a:xfrm>
            <a:off x="6275750" y="118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简介</a:t>
            </a:r>
            <a:endParaRPr lang="zh-CN" altLang="en-US" sz="2800" b="1" dirty="0">
              <a:solidFill>
                <a:schemeClr val="accent2"/>
              </a:solidFill>
            </a:endParaRPr>
          </a:p>
        </p:txBody>
      </p:sp>
      <p:grpSp>
        <p:nvGrpSpPr>
          <p:cNvPr id="75" name="组合 74"/>
          <p:cNvGrpSpPr/>
          <p:nvPr/>
        </p:nvGrpSpPr>
        <p:grpSpPr>
          <a:xfrm>
            <a:off x="5345475" y="1180600"/>
            <a:ext cx="720000" cy="720000"/>
            <a:chOff x="5412150" y="1180600"/>
            <a:chExt cx="720000" cy="720000"/>
          </a:xfrm>
        </p:grpSpPr>
        <p:sp>
          <p:nvSpPr>
            <p:cNvPr id="61" name="矩形 60"/>
            <p:cNvSpPr/>
            <p:nvPr/>
          </p:nvSpPr>
          <p:spPr>
            <a:xfrm>
              <a:off x="5412150" y="118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1</a:t>
              </a:r>
              <a:endParaRPr lang="zh-CN" altLang="en-US" sz="3200" b="1" dirty="0"/>
            </a:p>
          </p:txBody>
        </p:sp>
        <p:sp>
          <p:nvSpPr>
            <p:cNvPr id="64" name="矩形 63"/>
            <p:cNvSpPr/>
            <p:nvPr/>
          </p:nvSpPr>
          <p:spPr>
            <a:xfrm>
              <a:off x="5412150" y="181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5345475" y="2260600"/>
            <a:ext cx="720000" cy="720000"/>
            <a:chOff x="5412150" y="2260600"/>
            <a:chExt cx="720000" cy="720000"/>
          </a:xfrm>
        </p:grpSpPr>
        <p:sp>
          <p:nvSpPr>
            <p:cNvPr id="58" name="矩形 57"/>
            <p:cNvSpPr/>
            <p:nvPr/>
          </p:nvSpPr>
          <p:spPr>
            <a:xfrm>
              <a:off x="5412150" y="226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2</a:t>
              </a:r>
              <a:endParaRPr lang="zh-CN" altLang="en-US" sz="3200" b="1" dirty="0"/>
            </a:p>
          </p:txBody>
        </p:sp>
        <p:sp>
          <p:nvSpPr>
            <p:cNvPr id="67" name="矩形 66"/>
            <p:cNvSpPr/>
            <p:nvPr/>
          </p:nvSpPr>
          <p:spPr>
            <a:xfrm>
              <a:off x="5412150" y="289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5345475" y="3340600"/>
            <a:ext cx="720000" cy="720000"/>
            <a:chOff x="5412150" y="3340600"/>
            <a:chExt cx="720000" cy="720000"/>
          </a:xfrm>
        </p:grpSpPr>
        <p:sp>
          <p:nvSpPr>
            <p:cNvPr id="60" name="矩形 59"/>
            <p:cNvSpPr/>
            <p:nvPr/>
          </p:nvSpPr>
          <p:spPr>
            <a:xfrm>
              <a:off x="5412150" y="334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3</a:t>
              </a:r>
              <a:endParaRPr lang="zh-CN" altLang="en-US" sz="3200" b="1" dirty="0"/>
            </a:p>
          </p:txBody>
        </p:sp>
        <p:sp>
          <p:nvSpPr>
            <p:cNvPr id="68" name="矩形 67"/>
            <p:cNvSpPr/>
            <p:nvPr/>
          </p:nvSpPr>
          <p:spPr>
            <a:xfrm>
              <a:off x="5412150" y="397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5345475" y="4420600"/>
            <a:ext cx="720000" cy="720000"/>
            <a:chOff x="5412150" y="4420600"/>
            <a:chExt cx="720000" cy="720000"/>
          </a:xfrm>
        </p:grpSpPr>
        <p:sp>
          <p:nvSpPr>
            <p:cNvPr id="62" name="矩形 61"/>
            <p:cNvSpPr/>
            <p:nvPr/>
          </p:nvSpPr>
          <p:spPr>
            <a:xfrm>
              <a:off x="5412150" y="442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4</a:t>
              </a:r>
              <a:endParaRPr lang="zh-CN" altLang="en-US" sz="3200" b="1" dirty="0"/>
            </a:p>
          </p:txBody>
        </p:sp>
        <p:sp>
          <p:nvSpPr>
            <p:cNvPr id="69" name="矩形 68"/>
            <p:cNvSpPr/>
            <p:nvPr/>
          </p:nvSpPr>
          <p:spPr>
            <a:xfrm>
              <a:off x="5412150" y="505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矩形 69"/>
          <p:cNvSpPr/>
          <p:nvPr/>
        </p:nvSpPr>
        <p:spPr>
          <a:xfrm>
            <a:off x="6275750" y="226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代码实现</a:t>
            </a:r>
            <a:endParaRPr lang="zh-CN" altLang="en-US" sz="2800" b="1" dirty="0">
              <a:solidFill>
                <a:schemeClr val="accent2"/>
              </a:solidFill>
            </a:endParaRPr>
          </a:p>
        </p:txBody>
      </p:sp>
      <p:sp>
        <p:nvSpPr>
          <p:cNvPr id="71" name="矩形 70"/>
          <p:cNvSpPr/>
          <p:nvPr/>
        </p:nvSpPr>
        <p:spPr>
          <a:xfrm>
            <a:off x="6275750" y="334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运行展示</a:t>
            </a:r>
            <a:endParaRPr lang="zh-CN" altLang="en-US" sz="2800" b="1" dirty="0">
              <a:solidFill>
                <a:schemeClr val="accent2"/>
              </a:solidFill>
            </a:endParaRPr>
          </a:p>
        </p:txBody>
      </p:sp>
      <p:sp>
        <p:nvSpPr>
          <p:cNvPr id="72" name="矩形 71"/>
          <p:cNvSpPr/>
          <p:nvPr/>
        </p:nvSpPr>
        <p:spPr>
          <a:xfrm>
            <a:off x="6275750" y="442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项目总结</a:t>
            </a:r>
            <a:endParaRPr lang="zh-CN" altLang="en-US" sz="2800" b="1" dirty="0">
              <a:solidFill>
                <a:schemeClr val="accent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r>
              <a:rPr lang="zh-CN" altLang="en-US" spc="600" dirty="0"/>
              <a:t>感谢聆听</a:t>
            </a:r>
            <a:endParaRPr lang="zh-CN" altLang="en-US" spc="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图片占位符 59" descr="图片包含 天空, 户外, 建筑物&#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28688" b="28688"/>
          <a:stretch>
            <a:fillRect/>
          </a:stretch>
        </p:blipFill>
        <p:spPr/>
      </p:pic>
      <p:sp>
        <p:nvSpPr>
          <p:cNvPr id="68" name="标题 67"/>
          <p:cNvSpPr>
            <a:spLocks noGrp="1"/>
          </p:cNvSpPr>
          <p:nvPr>
            <p:ph type="title"/>
          </p:nvPr>
        </p:nvSpPr>
        <p:spPr/>
        <p:txBody>
          <a:bodyPr/>
          <a:lstStyle/>
          <a:p>
            <a:r>
              <a:rPr lang="zh-CN" altLang="en-US" dirty="0"/>
              <a:t>简介</a:t>
            </a:r>
            <a:endParaRPr lang="zh-CN" altLang="en-US" dirty="0"/>
          </a:p>
        </p:txBody>
      </p:sp>
      <p:sp>
        <p:nvSpPr>
          <p:cNvPr id="69" name="文本占位符 68"/>
          <p:cNvSpPr>
            <a:spLocks noGrp="1"/>
          </p:cNvSpPr>
          <p:nvPr>
            <p:ph type="body" sz="quarter" idx="11"/>
          </p:nvPr>
        </p:nvSpPr>
        <p:spPr/>
        <p:txBody>
          <a:bodyPr/>
          <a:lstStyle/>
          <a:p>
            <a:r>
              <a:rPr lang="en-US" altLang="zh-CN" dirty="0">
                <a:solidFill>
                  <a:schemeClr val="accent2"/>
                </a:solidFill>
              </a:rPr>
              <a:t>AI-Poet</a:t>
            </a:r>
            <a:r>
              <a:rPr lang="zh-CN" altLang="en-US" dirty="0">
                <a:solidFill>
                  <a:schemeClr val="accent2"/>
                </a:solidFill>
              </a:rPr>
              <a:t>：一款基于深度学习的 </a:t>
            </a:r>
            <a:r>
              <a:rPr lang="en-US" altLang="zh-CN" dirty="0">
                <a:solidFill>
                  <a:schemeClr val="accent2"/>
                </a:solidFill>
              </a:rPr>
              <a:t>AI </a:t>
            </a:r>
            <a:r>
              <a:rPr lang="zh-CN" altLang="en-US" dirty="0">
                <a:solidFill>
                  <a:schemeClr val="accent2"/>
                </a:solidFill>
              </a:rPr>
              <a:t>作诗系统</a:t>
            </a:r>
            <a:endParaRPr lang="zh-CN" altLang="en-US" dirty="0">
              <a:solidFill>
                <a:schemeClr val="accent2"/>
              </a:solidFill>
            </a:endParaRPr>
          </a:p>
        </p:txBody>
      </p:sp>
      <p:grpSp>
        <p:nvGrpSpPr>
          <p:cNvPr id="2" name="组合 1"/>
          <p:cNvGrpSpPr/>
          <p:nvPr/>
        </p:nvGrpSpPr>
        <p:grpSpPr>
          <a:xfrm>
            <a:off x="1048224" y="3047028"/>
            <a:ext cx="2895125" cy="3181080"/>
            <a:chOff x="1048225" y="3047028"/>
            <a:chExt cx="2862842" cy="3181080"/>
          </a:xfrm>
        </p:grpSpPr>
        <p:sp>
          <p:nvSpPr>
            <p:cNvPr id="5" name="矩形 4"/>
            <p:cNvSpPr/>
            <p:nvPr/>
          </p:nvSpPr>
          <p:spPr>
            <a:xfrm>
              <a:off x="1048225" y="3047028"/>
              <a:ext cx="2862842" cy="3180036"/>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3800" b="1" dirty="0">
                  <a:solidFill>
                    <a:schemeClr val="accent1"/>
                  </a:solidFill>
                </a:rPr>
                <a:t>01</a:t>
              </a:r>
              <a:endParaRPr lang="zh-CN" altLang="en-US" sz="13800" b="1" dirty="0">
                <a:solidFill>
                  <a:schemeClr val="accent1"/>
                </a:solidFill>
              </a:endParaRPr>
            </a:p>
          </p:txBody>
        </p:sp>
        <p:sp>
          <p:nvSpPr>
            <p:cNvPr id="6" name="矩形 5"/>
            <p:cNvSpPr/>
            <p:nvPr/>
          </p:nvSpPr>
          <p:spPr>
            <a:xfrm rot="16200000">
              <a:off x="2434933" y="4751974"/>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r>
              <a:rPr lang="zh-CN" altLang="en-US" dirty="0"/>
              <a:t>人工智能广泛应用</a:t>
            </a:r>
            <a:endParaRPr lang="zh-CN" altLang="en-US" dirty="0"/>
          </a:p>
        </p:txBody>
      </p:sp>
      <p:sp>
        <p:nvSpPr>
          <p:cNvPr id="6" name="文本占位符 5"/>
          <p:cNvSpPr>
            <a:spLocks noGrp="1"/>
          </p:cNvSpPr>
          <p:nvPr>
            <p:ph type="body" sz="quarter" idx="12"/>
          </p:nvPr>
        </p:nvSpPr>
        <p:spPr/>
        <p:txBody>
          <a:bodyPr/>
          <a:lstStyle/>
          <a:p>
            <a:endParaRPr lang="zh-CN" altLang="en-US"/>
          </a:p>
        </p:txBody>
      </p:sp>
      <p:sp>
        <p:nvSpPr>
          <p:cNvPr id="7" name="文本占位符 6"/>
          <p:cNvSpPr>
            <a:spLocks noGrp="1"/>
          </p:cNvSpPr>
          <p:nvPr>
            <p:ph type="body" sz="quarter" idx="13"/>
          </p:nvPr>
        </p:nvSpPr>
        <p:spPr/>
        <p:txBody>
          <a:bodyPr/>
          <a:lstStyle/>
          <a:p>
            <a:endParaRPr lang="zh-CN" altLang="en-US"/>
          </a:p>
        </p:txBody>
      </p:sp>
      <p:sp>
        <p:nvSpPr>
          <p:cNvPr id="9" name="矩形: 圆角 8"/>
          <p:cNvSpPr/>
          <p:nvPr/>
        </p:nvSpPr>
        <p:spPr>
          <a:xfrm>
            <a:off x="7535545" y="1619250"/>
            <a:ext cx="3611245" cy="398081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r>
              <a:rPr lang="zh-CN" altLang="en-US" sz="2000" dirty="0"/>
              <a:t>人工智能已经渗透了我们生活的方方面面，给我们的衣食住行都带了许多便利。</a:t>
            </a:r>
            <a:endParaRPr lang="zh-CN" altLang="en-US" sz="2000" dirty="0"/>
          </a:p>
          <a:p>
            <a:pPr algn="just"/>
            <a:endParaRPr lang="zh-CN" altLang="en-US" sz="2000" dirty="0"/>
          </a:p>
          <a:p>
            <a:pPr algn="just"/>
            <a:r>
              <a:rPr lang="zh-CN" altLang="en-US" sz="2000" dirty="0"/>
              <a:t>然而，在满足了人们的基本生活需求之后，精神上的追求将逐步凸显。</a:t>
            </a:r>
            <a:endParaRPr lang="zh-CN" altLang="en-US" sz="2000" dirty="0"/>
          </a:p>
          <a:p>
            <a:pPr algn="just"/>
            <a:endParaRPr lang="zh-CN" altLang="en-US" sz="2000" dirty="0"/>
          </a:p>
          <a:p>
            <a:pPr algn="just"/>
            <a:r>
              <a:rPr lang="en-US" altLang="zh-CN" sz="2000" dirty="0"/>
              <a:t>AI-Poet </a:t>
            </a:r>
            <a:r>
              <a:rPr lang="zh-CN" altLang="en-US" sz="2000" dirty="0"/>
              <a:t>即是一款基于深度学习的 </a:t>
            </a:r>
            <a:r>
              <a:rPr lang="en-US" altLang="zh-CN" sz="2000" dirty="0"/>
              <a:t>AI </a:t>
            </a:r>
            <a:r>
              <a:rPr lang="zh-CN" altLang="en-US" sz="2000" dirty="0"/>
              <a:t>作诗系统。</a:t>
            </a:r>
            <a:endParaRPr lang="zh-CN" altLang="en-US" sz="2000" dirty="0"/>
          </a:p>
        </p:txBody>
      </p:sp>
      <p:sp>
        <p:nvSpPr>
          <p:cNvPr id="11" name="平行四边形 10"/>
          <p:cNvSpPr/>
          <p:nvPr/>
        </p:nvSpPr>
        <p:spPr>
          <a:xfrm>
            <a:off x="7298048" y="1513125"/>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right-quote-sign_36811"/>
          <p:cNvSpPr>
            <a:spLocks noChangeAspect="1"/>
          </p:cNvSpPr>
          <p:nvPr/>
        </p:nvSpPr>
        <p:spPr bwMode="auto">
          <a:xfrm>
            <a:off x="10833793"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pic>
        <p:nvPicPr>
          <p:cNvPr id="2" name="Picture 1" descr="人工智能应用"/>
          <p:cNvPicPr>
            <a:picLocks noChangeAspect="1"/>
          </p:cNvPicPr>
          <p:nvPr/>
        </p:nvPicPr>
        <p:blipFill>
          <a:blip r:embed="rId1"/>
          <a:stretch>
            <a:fillRect/>
          </a:stretch>
        </p:blipFill>
        <p:spPr>
          <a:xfrm>
            <a:off x="565785" y="1205230"/>
            <a:ext cx="5873750" cy="480885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en-US" altLang="zh-CN" dirty="0"/>
              <a:t>AI-Poet </a:t>
            </a:r>
            <a:r>
              <a:rPr lang="zh-CN" altLang="en-US" dirty="0"/>
              <a:t>技术栈</a:t>
            </a:r>
            <a:endParaRPr lang="zh-CN" altLang="en-US" dirty="0"/>
          </a:p>
        </p:txBody>
      </p:sp>
      <p:sp>
        <p:nvSpPr>
          <p:cNvPr id="3" name="文本占位符 2"/>
          <p:cNvSpPr>
            <a:spLocks noGrp="1"/>
          </p:cNvSpPr>
          <p:nvPr>
            <p:ph type="body" sz="quarter" idx="12"/>
          </p:nvPr>
        </p:nvSpPr>
        <p:spPr/>
        <p:txBody>
          <a:bodyPr/>
          <a:lstStyle/>
          <a:p>
            <a:r>
              <a:rPr lang="zh-CN" altLang="en-US" sz="1600"/>
              <a:t>参考来源：维基百科</a:t>
            </a:r>
            <a:endParaRPr lang="zh-CN" altLang="en-US" sz="1600"/>
          </a:p>
        </p:txBody>
      </p:sp>
      <p:sp>
        <p:nvSpPr>
          <p:cNvPr id="18" name="矩形 17"/>
          <p:cNvSpPr/>
          <p:nvPr/>
        </p:nvSpPr>
        <p:spPr>
          <a:xfrm>
            <a:off x="2161569" y="1588295"/>
            <a:ext cx="1404620" cy="4603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cs typeface="+mn-cs"/>
              </a:rPr>
              <a:t>深度学习</a:t>
            </a:r>
            <a:endParaRPr kumimoji="0" lang="zh-CN" altLang="en-US" sz="2400" b="1" i="0" u="none" strike="noStrike" kern="1200" cap="none" spc="0" normalizeH="0" baseline="0"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cs typeface="+mn-cs"/>
            </a:endParaRPr>
          </a:p>
        </p:txBody>
      </p:sp>
      <p:sp>
        <p:nvSpPr>
          <p:cNvPr id="20" name="矩形 19"/>
          <p:cNvSpPr/>
          <p:nvPr/>
        </p:nvSpPr>
        <p:spPr>
          <a:xfrm>
            <a:off x="1713230" y="4157345"/>
            <a:ext cx="1852930" cy="460375"/>
          </a:xfrm>
          <a:prstGeom prst="rect">
            <a:avLst/>
          </a:prstGeom>
        </p:spPr>
        <p:txBody>
          <a:bodyPr wrap="square">
            <a:spAutoFit/>
          </a:bodyPr>
          <a:lstStyle/>
          <a:p>
            <a:pPr algn="r"/>
            <a:r>
              <a:rPr lang="zh-CN" altLang="en-US" sz="2400" b="1" dirty="0">
                <a:solidFill>
                  <a:schemeClr val="accent2"/>
                </a:solidFill>
                <a:ea typeface="思源黑体 CN Heavy" panose="020B0A00000000000000" pitchFamily="34" charset="-122"/>
              </a:rPr>
              <a:t>预训练模型</a:t>
            </a:r>
            <a:endParaRPr lang="zh-CN" altLang="en-US" sz="2400" b="1" dirty="0">
              <a:solidFill>
                <a:schemeClr val="accent2"/>
              </a:solidFill>
              <a:ea typeface="思源黑体 CN Heavy" panose="020B0A00000000000000" pitchFamily="34" charset="-122"/>
            </a:endParaRPr>
          </a:p>
        </p:txBody>
      </p:sp>
      <p:sp>
        <p:nvSpPr>
          <p:cNvPr id="22" name="矩形 21"/>
          <p:cNvSpPr/>
          <p:nvPr/>
        </p:nvSpPr>
        <p:spPr>
          <a:xfrm>
            <a:off x="8311688" y="4157352"/>
            <a:ext cx="3150235" cy="460375"/>
          </a:xfrm>
          <a:prstGeom prst="rect">
            <a:avLst/>
          </a:prstGeom>
        </p:spPr>
        <p:txBody>
          <a:bodyPr wrap="none">
            <a:spAutoFit/>
          </a:bodyPr>
          <a:lstStyle/>
          <a:p>
            <a:r>
              <a:rPr lang="zh-CN" altLang="en-US" sz="2400" b="1" dirty="0">
                <a:solidFill>
                  <a:schemeClr val="accent2"/>
                </a:solidFill>
                <a:ea typeface="思源黑体 CN Heavy" panose="020B0A00000000000000" pitchFamily="34" charset="-122"/>
              </a:rPr>
              <a:t>长短期记忆（</a:t>
            </a:r>
            <a:r>
              <a:rPr lang="en-US" altLang="zh-CN" sz="2400" b="1" dirty="0">
                <a:solidFill>
                  <a:schemeClr val="accent2"/>
                </a:solidFill>
                <a:ea typeface="思源黑体 CN Heavy" panose="020B0A00000000000000" pitchFamily="34" charset="-122"/>
              </a:rPr>
              <a:t>LSTM</a:t>
            </a:r>
            <a:r>
              <a:rPr lang="zh-CN" altLang="en-US" sz="2400" b="1" dirty="0">
                <a:solidFill>
                  <a:schemeClr val="accent2"/>
                </a:solidFill>
                <a:ea typeface="思源黑体 CN Heavy" panose="020B0A00000000000000" pitchFamily="34" charset="-122"/>
              </a:rPr>
              <a:t>）</a:t>
            </a:r>
            <a:endParaRPr lang="zh-CN" altLang="en-US" sz="2400" b="1" dirty="0">
              <a:solidFill>
                <a:schemeClr val="accent2"/>
              </a:solidFill>
              <a:ea typeface="思源黑体 CN Heavy" panose="020B0A00000000000000" pitchFamily="34" charset="-122"/>
            </a:endParaRPr>
          </a:p>
        </p:txBody>
      </p:sp>
      <p:sp>
        <p:nvSpPr>
          <p:cNvPr id="24" name="矩形 23"/>
          <p:cNvSpPr/>
          <p:nvPr/>
        </p:nvSpPr>
        <p:spPr>
          <a:xfrm>
            <a:off x="8282214" y="1582038"/>
            <a:ext cx="3287395" cy="460375"/>
          </a:xfrm>
          <a:prstGeom prst="rect">
            <a:avLst/>
          </a:prstGeom>
        </p:spPr>
        <p:txBody>
          <a:bodyPr wrap="none">
            <a:spAutoFit/>
          </a:bodyPr>
          <a:lstStyle/>
          <a:p>
            <a:r>
              <a:rPr lang="zh-CN" altLang="en-US" sz="2400" b="1" dirty="0">
                <a:solidFill>
                  <a:schemeClr val="accent2"/>
                </a:solidFill>
                <a:ea typeface="思源黑体 CN Heavy" panose="020B0A00000000000000" pitchFamily="34" charset="-122"/>
              </a:rPr>
              <a:t>循环神经网络（</a:t>
            </a:r>
            <a:r>
              <a:rPr lang="en-US" altLang="zh-CN" sz="2400" b="1" dirty="0">
                <a:solidFill>
                  <a:schemeClr val="accent2"/>
                </a:solidFill>
                <a:ea typeface="思源黑体 CN Heavy" panose="020B0A00000000000000" pitchFamily="34" charset="-122"/>
              </a:rPr>
              <a:t>RNN</a:t>
            </a:r>
            <a:r>
              <a:rPr lang="zh-CN" altLang="en-US" sz="2400" b="1" dirty="0">
                <a:solidFill>
                  <a:schemeClr val="accent2"/>
                </a:solidFill>
                <a:ea typeface="思源黑体 CN Heavy" panose="020B0A00000000000000" pitchFamily="34" charset="-122"/>
              </a:rPr>
              <a:t>）</a:t>
            </a:r>
            <a:endParaRPr lang="zh-CN" altLang="en-US" sz="2400" b="1" dirty="0">
              <a:solidFill>
                <a:schemeClr val="accent2"/>
              </a:solidFill>
              <a:ea typeface="思源黑体 CN Heavy" panose="020B0A00000000000000" pitchFamily="34" charset="-122"/>
            </a:endParaRPr>
          </a:p>
        </p:txBody>
      </p:sp>
      <p:sp>
        <p:nvSpPr>
          <p:cNvPr id="25" name="文本框 24"/>
          <p:cNvSpPr txBox="1"/>
          <p:nvPr/>
        </p:nvSpPr>
        <p:spPr>
          <a:xfrm>
            <a:off x="44717" y="2086529"/>
            <a:ext cx="3651358" cy="1271270"/>
          </a:xfrm>
          <a:prstGeom prst="rect">
            <a:avLst/>
          </a:prstGeom>
          <a:noFill/>
        </p:spPr>
        <p:txBody>
          <a:bodyPr wrap="square" rtlCol="0">
            <a:spAutoFit/>
          </a:bodyPr>
          <a:lstStyle/>
          <a:p>
            <a:pPr algn="l" fontAlgn="t">
              <a:lnSpc>
                <a:spcPct val="120000"/>
              </a:lnSpc>
            </a:pPr>
            <a:r>
              <a:rPr lang="zh-CN" altLang="en-US" sz="1600" b="1" dirty="0">
                <a:solidFill>
                  <a:schemeClr val="tx1">
                    <a:lumMod val="75000"/>
                    <a:lumOff val="25000"/>
                  </a:schemeClr>
                </a:solidFill>
              </a:rPr>
              <a:t>深度学习是机器学习中一种基于对数据进行表征学习的算法，能够用非监督式或半监督式的特征学习和分层特征提取高效算法来替代手工获取特征。</a:t>
            </a:r>
            <a:endParaRPr lang="zh-CN" altLang="en-US" sz="1600" b="1" dirty="0">
              <a:solidFill>
                <a:schemeClr val="tx1">
                  <a:lumMod val="75000"/>
                  <a:lumOff val="25000"/>
                </a:schemeClr>
              </a:solidFill>
            </a:endParaRPr>
          </a:p>
        </p:txBody>
      </p:sp>
      <p:sp>
        <p:nvSpPr>
          <p:cNvPr id="26" name="文本框 25"/>
          <p:cNvSpPr txBox="1"/>
          <p:nvPr/>
        </p:nvSpPr>
        <p:spPr>
          <a:xfrm>
            <a:off x="63222" y="4688938"/>
            <a:ext cx="3651358" cy="1271270"/>
          </a:xfrm>
          <a:prstGeom prst="rect">
            <a:avLst/>
          </a:prstGeom>
          <a:noFill/>
        </p:spPr>
        <p:txBody>
          <a:bodyPr wrap="square" rtlCol="0">
            <a:spAutoFit/>
          </a:bodyPr>
          <a:lstStyle/>
          <a:p>
            <a:pPr algn="l">
              <a:lnSpc>
                <a:spcPct val="120000"/>
              </a:lnSpc>
            </a:pPr>
            <a:r>
              <a:rPr lang="zh-CN" altLang="en-US" sz="1600" b="1" dirty="0">
                <a:solidFill>
                  <a:schemeClr val="tx1">
                    <a:lumMod val="75000"/>
                    <a:lumOff val="25000"/>
                  </a:schemeClr>
                </a:solidFill>
              </a:rPr>
              <a:t>使用尽可能多的训练数据，从中提取出尽可能多的共性特征，从而能让模型对特定任务的学习负担变轻。之后还可以进行微调，可拓展性高。</a:t>
            </a:r>
            <a:endParaRPr lang="zh-CN" altLang="en-US" sz="1600" b="1" dirty="0">
              <a:solidFill>
                <a:schemeClr val="tx1">
                  <a:lumMod val="75000"/>
                  <a:lumOff val="25000"/>
                </a:schemeClr>
              </a:solidFill>
            </a:endParaRPr>
          </a:p>
        </p:txBody>
      </p:sp>
      <p:sp>
        <p:nvSpPr>
          <p:cNvPr id="28" name="文本框 27"/>
          <p:cNvSpPr txBox="1"/>
          <p:nvPr/>
        </p:nvSpPr>
        <p:spPr>
          <a:xfrm>
            <a:off x="8311688" y="2100382"/>
            <a:ext cx="3651358" cy="1565910"/>
          </a:xfrm>
          <a:prstGeom prst="rect">
            <a:avLst/>
          </a:prstGeom>
          <a:noFill/>
        </p:spPr>
        <p:txBody>
          <a:bodyPr wrap="square" rtlCol="0">
            <a:spAutoFit/>
          </a:bodyPr>
          <a:lstStyle/>
          <a:p>
            <a:pPr>
              <a:lnSpc>
                <a:spcPct val="120000"/>
              </a:lnSpc>
            </a:pPr>
            <a:r>
              <a:rPr lang="zh-CN" altLang="en-US" sz="1600" b="1" dirty="0">
                <a:solidFill>
                  <a:schemeClr val="tx1">
                    <a:lumMod val="75000"/>
                    <a:lumOff val="25000"/>
                  </a:schemeClr>
                </a:solidFill>
              </a:rPr>
              <a:t>循环神经网络是一类以序列数据为输入，在序列的演进方向进行递归且所有节点（循环单元）按链式连接的递归神经网络，在对序列的非线性特征进行学习时具有一定优势</a:t>
            </a:r>
            <a:endParaRPr lang="zh-CN" altLang="en-US" sz="1600" b="1" dirty="0">
              <a:solidFill>
                <a:schemeClr val="tx1">
                  <a:lumMod val="75000"/>
                  <a:lumOff val="25000"/>
                </a:schemeClr>
              </a:solidFill>
            </a:endParaRPr>
          </a:p>
        </p:txBody>
      </p:sp>
      <p:sp>
        <p:nvSpPr>
          <p:cNvPr id="29" name="文本框 28"/>
          <p:cNvSpPr txBox="1"/>
          <p:nvPr/>
        </p:nvSpPr>
        <p:spPr>
          <a:xfrm>
            <a:off x="8292301" y="4688938"/>
            <a:ext cx="3651358" cy="975995"/>
          </a:xfrm>
          <a:prstGeom prst="rect">
            <a:avLst/>
          </a:prstGeom>
          <a:noFill/>
        </p:spPr>
        <p:txBody>
          <a:bodyPr wrap="square" rtlCol="0">
            <a:spAutoFit/>
          </a:bodyPr>
          <a:lstStyle/>
          <a:p>
            <a:pPr>
              <a:lnSpc>
                <a:spcPct val="120000"/>
              </a:lnSpc>
            </a:pPr>
            <a:r>
              <a:rPr lang="zh-CN" altLang="en-US" sz="1600" b="1" dirty="0">
                <a:solidFill>
                  <a:schemeClr val="tx1">
                    <a:lumMod val="75000"/>
                    <a:lumOff val="25000"/>
                  </a:schemeClr>
                </a:solidFill>
              </a:rPr>
              <a:t>特殊的循环神经网络。适合于处理和预测时间序列中间隔和延迟非常长的重要事件。</a:t>
            </a:r>
            <a:endParaRPr lang="zh-CN" altLang="en-US" sz="1600" b="1" dirty="0">
              <a:solidFill>
                <a:schemeClr val="tx1">
                  <a:lumMod val="75000"/>
                  <a:lumOff val="25000"/>
                </a:schemeClr>
              </a:solidFill>
            </a:endParaRPr>
          </a:p>
        </p:txBody>
      </p:sp>
      <p:grpSp>
        <p:nvGrpSpPr>
          <p:cNvPr id="5" name="组合 4"/>
          <p:cNvGrpSpPr/>
          <p:nvPr/>
        </p:nvGrpSpPr>
        <p:grpSpPr>
          <a:xfrm>
            <a:off x="4205643" y="1919179"/>
            <a:ext cx="4104458" cy="3196964"/>
            <a:chOff x="3848100" y="1592263"/>
            <a:chExt cx="4844988" cy="3773763"/>
          </a:xfrm>
        </p:grpSpPr>
        <p:sp>
          <p:nvSpPr>
            <p:cNvPr id="6" name="椭圆 5"/>
            <p:cNvSpPr/>
            <p:nvPr/>
          </p:nvSpPr>
          <p:spPr>
            <a:xfrm>
              <a:off x="5074227" y="2573830"/>
              <a:ext cx="1814946" cy="181494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sp>
          <p:nvSpPr>
            <p:cNvPr id="7" name="椭圆 6"/>
            <p:cNvSpPr/>
            <p:nvPr/>
          </p:nvSpPr>
          <p:spPr>
            <a:xfrm>
              <a:off x="4096977" y="1596580"/>
              <a:ext cx="3769446" cy="3769446"/>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 name="椭圆 7"/>
            <p:cNvSpPr/>
            <p:nvPr/>
          </p:nvSpPr>
          <p:spPr>
            <a:xfrm>
              <a:off x="3848100" y="1596580"/>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9" name="椭圆 8"/>
            <p:cNvSpPr/>
            <p:nvPr/>
          </p:nvSpPr>
          <p:spPr>
            <a:xfrm>
              <a:off x="3848100" y="4139898"/>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 name="文本框 9"/>
            <p:cNvSpPr txBox="1"/>
            <p:nvPr/>
          </p:nvSpPr>
          <p:spPr>
            <a:xfrm>
              <a:off x="4215386" y="1853498"/>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1</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1" name="椭圆 10"/>
            <p:cNvSpPr/>
            <p:nvPr/>
          </p:nvSpPr>
          <p:spPr>
            <a:xfrm>
              <a:off x="6915664" y="1592263"/>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 name="椭圆 11"/>
            <p:cNvSpPr/>
            <p:nvPr/>
          </p:nvSpPr>
          <p:spPr>
            <a:xfrm>
              <a:off x="6905252" y="4139898"/>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 name="文本框 12"/>
            <p:cNvSpPr txBox="1"/>
            <p:nvPr/>
          </p:nvSpPr>
          <p:spPr>
            <a:xfrm>
              <a:off x="7293779" y="1862586"/>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2</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7268606" y="4397231"/>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3</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4201097" y="4420697"/>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4</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30" name="Freeform 16"/>
            <p:cNvSpPr>
              <a:spLocks noEditPoints="1"/>
            </p:cNvSpPr>
            <p:nvPr/>
          </p:nvSpPr>
          <p:spPr bwMode="auto">
            <a:xfrm>
              <a:off x="5587127" y="3085576"/>
              <a:ext cx="789146" cy="791454"/>
            </a:xfrm>
            <a:custGeom>
              <a:avLst/>
              <a:gdLst>
                <a:gd name="T0" fmla="*/ 100 w 200"/>
                <a:gd name="T1" fmla="*/ 0 h 200"/>
                <a:gd name="T2" fmla="*/ 100 w 200"/>
                <a:gd name="T3" fmla="*/ 0 h 200"/>
                <a:gd name="T4" fmla="*/ 100 w 200"/>
                <a:gd name="T5" fmla="*/ 200 h 200"/>
                <a:gd name="T6" fmla="*/ 100 w 200"/>
                <a:gd name="T7" fmla="*/ 200 h 200"/>
                <a:gd name="T8" fmla="*/ 200 w 200"/>
                <a:gd name="T9" fmla="*/ 100 h 200"/>
                <a:gd name="T10" fmla="*/ 104 w 200"/>
                <a:gd name="T11" fmla="*/ 59 h 200"/>
                <a:gd name="T12" fmla="*/ 140 w 200"/>
                <a:gd name="T13" fmla="*/ 96 h 200"/>
                <a:gd name="T14" fmla="*/ 104 w 200"/>
                <a:gd name="T15" fmla="*/ 59 h 200"/>
                <a:gd name="T16" fmla="*/ 104 w 200"/>
                <a:gd name="T17" fmla="*/ 8 h 200"/>
                <a:gd name="T18" fmla="*/ 104 w 200"/>
                <a:gd name="T19" fmla="*/ 51 h 200"/>
                <a:gd name="T20" fmla="*/ 96 w 200"/>
                <a:gd name="T21" fmla="*/ 51 h 200"/>
                <a:gd name="T22" fmla="*/ 96 w 200"/>
                <a:gd name="T23" fmla="*/ 8 h 200"/>
                <a:gd name="T24" fmla="*/ 96 w 200"/>
                <a:gd name="T25" fmla="*/ 96 h 200"/>
                <a:gd name="T26" fmla="*/ 65 w 200"/>
                <a:gd name="T27" fmla="*/ 55 h 200"/>
                <a:gd name="T28" fmla="*/ 52 w 200"/>
                <a:gd name="T29" fmla="*/ 96 h 200"/>
                <a:gd name="T30" fmla="*/ 29 w 200"/>
                <a:gd name="T31" fmla="*/ 41 h 200"/>
                <a:gd name="T32" fmla="*/ 52 w 200"/>
                <a:gd name="T33" fmla="*/ 96 h 200"/>
                <a:gd name="T34" fmla="*/ 58 w 200"/>
                <a:gd name="T35" fmla="*/ 146 h 200"/>
                <a:gd name="T36" fmla="*/ 9 w 200"/>
                <a:gd name="T37" fmla="*/ 104 h 200"/>
                <a:gd name="T38" fmla="*/ 60 w 200"/>
                <a:gd name="T39" fmla="*/ 104 h 200"/>
                <a:gd name="T40" fmla="*/ 96 w 200"/>
                <a:gd name="T41" fmla="*/ 140 h 200"/>
                <a:gd name="T42" fmla="*/ 60 w 200"/>
                <a:gd name="T43" fmla="*/ 104 h 200"/>
                <a:gd name="T44" fmla="*/ 96 w 200"/>
                <a:gd name="T45" fmla="*/ 191 h 200"/>
                <a:gd name="T46" fmla="*/ 96 w 200"/>
                <a:gd name="T47" fmla="*/ 148 h 200"/>
                <a:gd name="T48" fmla="*/ 104 w 200"/>
                <a:gd name="T49" fmla="*/ 148 h 200"/>
                <a:gd name="T50" fmla="*/ 104 w 200"/>
                <a:gd name="T51" fmla="*/ 191 h 200"/>
                <a:gd name="T52" fmla="*/ 104 w 200"/>
                <a:gd name="T53" fmla="*/ 104 h 200"/>
                <a:gd name="T54" fmla="*/ 135 w 200"/>
                <a:gd name="T55" fmla="*/ 144 h 200"/>
                <a:gd name="T56" fmla="*/ 148 w 200"/>
                <a:gd name="T57" fmla="*/ 104 h 200"/>
                <a:gd name="T58" fmla="*/ 172 w 200"/>
                <a:gd name="T59" fmla="*/ 158 h 200"/>
                <a:gd name="T60" fmla="*/ 148 w 200"/>
                <a:gd name="T61" fmla="*/ 104 h 200"/>
                <a:gd name="T62" fmla="*/ 143 w 200"/>
                <a:gd name="T63" fmla="*/ 53 h 200"/>
                <a:gd name="T64" fmla="*/ 192 w 200"/>
                <a:gd name="T65" fmla="*/ 96 h 200"/>
                <a:gd name="T66" fmla="*/ 166 w 200"/>
                <a:gd name="T67" fmla="*/ 35 h 200"/>
                <a:gd name="T68" fmla="*/ 122 w 200"/>
                <a:gd name="T69" fmla="*/ 10 h 200"/>
                <a:gd name="T70" fmla="*/ 79 w 200"/>
                <a:gd name="T71" fmla="*/ 10 h 200"/>
                <a:gd name="T72" fmla="*/ 35 w 200"/>
                <a:gd name="T73" fmla="*/ 35 h 200"/>
                <a:gd name="T74" fmla="*/ 35 w 200"/>
                <a:gd name="T75" fmla="*/ 164 h 200"/>
                <a:gd name="T76" fmla="*/ 79 w 200"/>
                <a:gd name="T77" fmla="*/ 189 h 200"/>
                <a:gd name="T78" fmla="*/ 122 w 200"/>
                <a:gd name="T79" fmla="*/ 189 h 200"/>
                <a:gd name="T80" fmla="*/ 166 w 200"/>
                <a:gd name="T81" fmla="*/ 16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0" h="200">
                  <a:moveTo>
                    <a:pt x="100" y="0"/>
                  </a:moveTo>
                  <a:cubicBezTo>
                    <a:pt x="100" y="0"/>
                    <a:pt x="100" y="0"/>
                    <a:pt x="100" y="0"/>
                  </a:cubicBezTo>
                  <a:cubicBezTo>
                    <a:pt x="100" y="0"/>
                    <a:pt x="100" y="0"/>
                    <a:pt x="100" y="0"/>
                  </a:cubicBezTo>
                  <a:cubicBezTo>
                    <a:pt x="100" y="0"/>
                    <a:pt x="100" y="0"/>
                    <a:pt x="100" y="0"/>
                  </a:cubicBezTo>
                  <a:cubicBezTo>
                    <a:pt x="45" y="0"/>
                    <a:pt x="0" y="44"/>
                    <a:pt x="0" y="100"/>
                  </a:cubicBezTo>
                  <a:cubicBezTo>
                    <a:pt x="0" y="155"/>
                    <a:pt x="45" y="199"/>
                    <a:pt x="100" y="200"/>
                  </a:cubicBezTo>
                  <a:cubicBezTo>
                    <a:pt x="100" y="200"/>
                    <a:pt x="100" y="200"/>
                    <a:pt x="100" y="200"/>
                  </a:cubicBezTo>
                  <a:cubicBezTo>
                    <a:pt x="100" y="200"/>
                    <a:pt x="100" y="200"/>
                    <a:pt x="100" y="200"/>
                  </a:cubicBezTo>
                  <a:cubicBezTo>
                    <a:pt x="100" y="200"/>
                    <a:pt x="100" y="200"/>
                    <a:pt x="100" y="200"/>
                  </a:cubicBezTo>
                  <a:cubicBezTo>
                    <a:pt x="156" y="200"/>
                    <a:pt x="200" y="155"/>
                    <a:pt x="200" y="100"/>
                  </a:cubicBezTo>
                  <a:cubicBezTo>
                    <a:pt x="200" y="44"/>
                    <a:pt x="156" y="0"/>
                    <a:pt x="100" y="0"/>
                  </a:cubicBezTo>
                  <a:close/>
                  <a:moveTo>
                    <a:pt x="104" y="59"/>
                  </a:moveTo>
                  <a:cubicBezTo>
                    <a:pt x="115" y="59"/>
                    <a:pt x="125" y="58"/>
                    <a:pt x="135" y="55"/>
                  </a:cubicBezTo>
                  <a:cubicBezTo>
                    <a:pt x="138" y="67"/>
                    <a:pt x="140" y="81"/>
                    <a:pt x="140" y="96"/>
                  </a:cubicBezTo>
                  <a:cubicBezTo>
                    <a:pt x="104" y="96"/>
                    <a:pt x="104" y="96"/>
                    <a:pt x="104" y="96"/>
                  </a:cubicBezTo>
                  <a:lnTo>
                    <a:pt x="104" y="59"/>
                  </a:lnTo>
                  <a:close/>
                  <a:moveTo>
                    <a:pt x="104" y="51"/>
                  </a:moveTo>
                  <a:cubicBezTo>
                    <a:pt x="104" y="8"/>
                    <a:pt x="104" y="8"/>
                    <a:pt x="104" y="8"/>
                  </a:cubicBezTo>
                  <a:cubicBezTo>
                    <a:pt x="115" y="11"/>
                    <a:pt x="126" y="26"/>
                    <a:pt x="133" y="48"/>
                  </a:cubicBezTo>
                  <a:cubicBezTo>
                    <a:pt x="124" y="50"/>
                    <a:pt x="114" y="51"/>
                    <a:pt x="104" y="51"/>
                  </a:cubicBezTo>
                  <a:close/>
                  <a:moveTo>
                    <a:pt x="96" y="8"/>
                  </a:moveTo>
                  <a:cubicBezTo>
                    <a:pt x="96" y="51"/>
                    <a:pt x="96" y="51"/>
                    <a:pt x="96" y="51"/>
                  </a:cubicBezTo>
                  <a:cubicBezTo>
                    <a:pt x="87" y="51"/>
                    <a:pt x="77" y="50"/>
                    <a:pt x="68" y="48"/>
                  </a:cubicBezTo>
                  <a:cubicBezTo>
                    <a:pt x="75" y="25"/>
                    <a:pt x="86" y="11"/>
                    <a:pt x="96" y="8"/>
                  </a:cubicBezTo>
                  <a:close/>
                  <a:moveTo>
                    <a:pt x="96" y="59"/>
                  </a:moveTo>
                  <a:cubicBezTo>
                    <a:pt x="96" y="96"/>
                    <a:pt x="96" y="96"/>
                    <a:pt x="96" y="96"/>
                  </a:cubicBezTo>
                  <a:cubicBezTo>
                    <a:pt x="60" y="96"/>
                    <a:pt x="60" y="96"/>
                    <a:pt x="60" y="96"/>
                  </a:cubicBezTo>
                  <a:cubicBezTo>
                    <a:pt x="60" y="81"/>
                    <a:pt x="62" y="67"/>
                    <a:pt x="65" y="55"/>
                  </a:cubicBezTo>
                  <a:cubicBezTo>
                    <a:pt x="75" y="58"/>
                    <a:pt x="86" y="59"/>
                    <a:pt x="96" y="59"/>
                  </a:cubicBezTo>
                  <a:close/>
                  <a:moveTo>
                    <a:pt x="52" y="96"/>
                  </a:moveTo>
                  <a:cubicBezTo>
                    <a:pt x="9" y="96"/>
                    <a:pt x="9" y="96"/>
                    <a:pt x="9" y="96"/>
                  </a:cubicBezTo>
                  <a:cubicBezTo>
                    <a:pt x="9" y="75"/>
                    <a:pt x="17" y="56"/>
                    <a:pt x="29" y="41"/>
                  </a:cubicBezTo>
                  <a:cubicBezTo>
                    <a:pt x="38" y="46"/>
                    <a:pt x="48" y="50"/>
                    <a:pt x="58" y="53"/>
                  </a:cubicBezTo>
                  <a:cubicBezTo>
                    <a:pt x="54" y="66"/>
                    <a:pt x="52" y="80"/>
                    <a:pt x="52" y="96"/>
                  </a:cubicBezTo>
                  <a:close/>
                  <a:moveTo>
                    <a:pt x="52" y="104"/>
                  </a:moveTo>
                  <a:cubicBezTo>
                    <a:pt x="52" y="119"/>
                    <a:pt x="54" y="133"/>
                    <a:pt x="58" y="146"/>
                  </a:cubicBezTo>
                  <a:cubicBezTo>
                    <a:pt x="48" y="149"/>
                    <a:pt x="38" y="153"/>
                    <a:pt x="29" y="158"/>
                  </a:cubicBezTo>
                  <a:cubicBezTo>
                    <a:pt x="17" y="143"/>
                    <a:pt x="9" y="124"/>
                    <a:pt x="9" y="104"/>
                  </a:cubicBezTo>
                  <a:lnTo>
                    <a:pt x="52" y="104"/>
                  </a:lnTo>
                  <a:close/>
                  <a:moveTo>
                    <a:pt x="60" y="104"/>
                  </a:moveTo>
                  <a:cubicBezTo>
                    <a:pt x="96" y="104"/>
                    <a:pt x="96" y="104"/>
                    <a:pt x="96" y="104"/>
                  </a:cubicBezTo>
                  <a:cubicBezTo>
                    <a:pt x="96" y="140"/>
                    <a:pt x="96" y="140"/>
                    <a:pt x="96" y="140"/>
                  </a:cubicBezTo>
                  <a:cubicBezTo>
                    <a:pt x="86" y="140"/>
                    <a:pt x="75" y="141"/>
                    <a:pt x="65" y="144"/>
                  </a:cubicBezTo>
                  <a:cubicBezTo>
                    <a:pt x="62" y="132"/>
                    <a:pt x="60" y="119"/>
                    <a:pt x="60" y="104"/>
                  </a:cubicBezTo>
                  <a:close/>
                  <a:moveTo>
                    <a:pt x="96" y="148"/>
                  </a:moveTo>
                  <a:cubicBezTo>
                    <a:pt x="96" y="191"/>
                    <a:pt x="96" y="191"/>
                    <a:pt x="96" y="191"/>
                  </a:cubicBezTo>
                  <a:cubicBezTo>
                    <a:pt x="86" y="188"/>
                    <a:pt x="75" y="174"/>
                    <a:pt x="68" y="152"/>
                  </a:cubicBezTo>
                  <a:cubicBezTo>
                    <a:pt x="77" y="149"/>
                    <a:pt x="86" y="148"/>
                    <a:pt x="96" y="148"/>
                  </a:cubicBezTo>
                  <a:close/>
                  <a:moveTo>
                    <a:pt x="104" y="191"/>
                  </a:moveTo>
                  <a:cubicBezTo>
                    <a:pt x="104" y="148"/>
                    <a:pt x="104" y="148"/>
                    <a:pt x="104" y="148"/>
                  </a:cubicBezTo>
                  <a:cubicBezTo>
                    <a:pt x="114" y="148"/>
                    <a:pt x="124" y="149"/>
                    <a:pt x="133" y="152"/>
                  </a:cubicBezTo>
                  <a:cubicBezTo>
                    <a:pt x="126" y="174"/>
                    <a:pt x="115" y="188"/>
                    <a:pt x="104" y="191"/>
                  </a:cubicBezTo>
                  <a:close/>
                  <a:moveTo>
                    <a:pt x="104" y="140"/>
                  </a:moveTo>
                  <a:cubicBezTo>
                    <a:pt x="104" y="104"/>
                    <a:pt x="104" y="104"/>
                    <a:pt x="104" y="104"/>
                  </a:cubicBezTo>
                  <a:cubicBezTo>
                    <a:pt x="140" y="104"/>
                    <a:pt x="140" y="104"/>
                    <a:pt x="140" y="104"/>
                  </a:cubicBezTo>
                  <a:cubicBezTo>
                    <a:pt x="140" y="118"/>
                    <a:pt x="138" y="132"/>
                    <a:pt x="135" y="144"/>
                  </a:cubicBezTo>
                  <a:cubicBezTo>
                    <a:pt x="125" y="141"/>
                    <a:pt x="115" y="140"/>
                    <a:pt x="104" y="140"/>
                  </a:cubicBezTo>
                  <a:close/>
                  <a:moveTo>
                    <a:pt x="148" y="104"/>
                  </a:moveTo>
                  <a:cubicBezTo>
                    <a:pt x="192" y="104"/>
                    <a:pt x="192" y="104"/>
                    <a:pt x="192" y="104"/>
                  </a:cubicBezTo>
                  <a:cubicBezTo>
                    <a:pt x="191" y="124"/>
                    <a:pt x="184" y="143"/>
                    <a:pt x="172" y="158"/>
                  </a:cubicBezTo>
                  <a:cubicBezTo>
                    <a:pt x="163" y="153"/>
                    <a:pt x="153" y="149"/>
                    <a:pt x="143" y="146"/>
                  </a:cubicBezTo>
                  <a:cubicBezTo>
                    <a:pt x="146" y="133"/>
                    <a:pt x="148" y="119"/>
                    <a:pt x="148" y="104"/>
                  </a:cubicBezTo>
                  <a:close/>
                  <a:moveTo>
                    <a:pt x="148" y="96"/>
                  </a:moveTo>
                  <a:cubicBezTo>
                    <a:pt x="148" y="80"/>
                    <a:pt x="146" y="66"/>
                    <a:pt x="143" y="53"/>
                  </a:cubicBezTo>
                  <a:cubicBezTo>
                    <a:pt x="153" y="50"/>
                    <a:pt x="163" y="46"/>
                    <a:pt x="172" y="41"/>
                  </a:cubicBezTo>
                  <a:cubicBezTo>
                    <a:pt x="184" y="56"/>
                    <a:pt x="191" y="75"/>
                    <a:pt x="192" y="96"/>
                  </a:cubicBezTo>
                  <a:lnTo>
                    <a:pt x="148" y="96"/>
                  </a:lnTo>
                  <a:close/>
                  <a:moveTo>
                    <a:pt x="166" y="35"/>
                  </a:moveTo>
                  <a:cubicBezTo>
                    <a:pt x="158" y="39"/>
                    <a:pt x="150" y="43"/>
                    <a:pt x="141" y="46"/>
                  </a:cubicBezTo>
                  <a:cubicBezTo>
                    <a:pt x="136" y="30"/>
                    <a:pt x="130" y="18"/>
                    <a:pt x="122" y="10"/>
                  </a:cubicBezTo>
                  <a:cubicBezTo>
                    <a:pt x="139" y="14"/>
                    <a:pt x="154" y="23"/>
                    <a:pt x="166" y="35"/>
                  </a:cubicBezTo>
                  <a:close/>
                  <a:moveTo>
                    <a:pt x="79" y="10"/>
                  </a:moveTo>
                  <a:cubicBezTo>
                    <a:pt x="71" y="18"/>
                    <a:pt x="64" y="31"/>
                    <a:pt x="60" y="45"/>
                  </a:cubicBezTo>
                  <a:cubicBezTo>
                    <a:pt x="51" y="43"/>
                    <a:pt x="43" y="39"/>
                    <a:pt x="35" y="35"/>
                  </a:cubicBezTo>
                  <a:cubicBezTo>
                    <a:pt x="47" y="23"/>
                    <a:pt x="62" y="14"/>
                    <a:pt x="79" y="10"/>
                  </a:cubicBezTo>
                  <a:close/>
                  <a:moveTo>
                    <a:pt x="35" y="164"/>
                  </a:moveTo>
                  <a:cubicBezTo>
                    <a:pt x="43" y="160"/>
                    <a:pt x="51" y="156"/>
                    <a:pt x="60" y="154"/>
                  </a:cubicBezTo>
                  <a:cubicBezTo>
                    <a:pt x="64" y="169"/>
                    <a:pt x="71" y="181"/>
                    <a:pt x="79" y="189"/>
                  </a:cubicBezTo>
                  <a:cubicBezTo>
                    <a:pt x="62" y="185"/>
                    <a:pt x="47" y="176"/>
                    <a:pt x="35" y="164"/>
                  </a:cubicBezTo>
                  <a:close/>
                  <a:moveTo>
                    <a:pt x="122" y="189"/>
                  </a:moveTo>
                  <a:cubicBezTo>
                    <a:pt x="130" y="181"/>
                    <a:pt x="136" y="169"/>
                    <a:pt x="141" y="154"/>
                  </a:cubicBezTo>
                  <a:cubicBezTo>
                    <a:pt x="150" y="156"/>
                    <a:pt x="158" y="160"/>
                    <a:pt x="166" y="164"/>
                  </a:cubicBezTo>
                  <a:cubicBezTo>
                    <a:pt x="154" y="176"/>
                    <a:pt x="139" y="185"/>
                    <a:pt x="122" y="18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solidFill>
                  <a:schemeClr val="bg1"/>
                </a:solidFil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图片占位符 59" descr="图片包含 天空, 户外, 建筑物&#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28688" b="28688"/>
          <a:stretch>
            <a:fillRect/>
          </a:stretch>
        </p:blipFill>
        <p:spPr/>
      </p:pic>
      <p:sp>
        <p:nvSpPr>
          <p:cNvPr id="68" name="标题 67"/>
          <p:cNvSpPr>
            <a:spLocks noGrp="1"/>
          </p:cNvSpPr>
          <p:nvPr>
            <p:ph type="title"/>
          </p:nvPr>
        </p:nvSpPr>
        <p:spPr/>
        <p:txBody>
          <a:bodyPr/>
          <a:lstStyle/>
          <a:p>
            <a:r>
              <a:rPr lang="zh-CN" altLang="en-US" dirty="0"/>
              <a:t>代码实现</a:t>
            </a:r>
            <a:endParaRPr lang="zh-CN" altLang="en-US" dirty="0"/>
          </a:p>
        </p:txBody>
      </p:sp>
      <p:sp>
        <p:nvSpPr>
          <p:cNvPr id="69" name="文本占位符 68"/>
          <p:cNvSpPr>
            <a:spLocks noGrp="1"/>
          </p:cNvSpPr>
          <p:nvPr>
            <p:ph type="body" sz="quarter" idx="11"/>
          </p:nvPr>
        </p:nvSpPr>
        <p:spPr>
          <a:xfrm>
            <a:off x="4654075" y="4054685"/>
            <a:ext cx="6489700" cy="1534265"/>
          </a:xfrm>
        </p:spPr>
        <p:txBody>
          <a:bodyPr/>
          <a:lstStyle/>
          <a:p>
            <a:r>
              <a:rPr lang="en-US" altLang="zh-CN" dirty="0">
                <a:solidFill>
                  <a:schemeClr val="accent2"/>
                </a:solidFill>
              </a:rPr>
              <a:t>Notebook</a:t>
            </a:r>
            <a:r>
              <a:rPr lang="zh-CN" altLang="en-US" dirty="0">
                <a:solidFill>
                  <a:schemeClr val="accent2"/>
                </a:solidFill>
              </a:rPr>
              <a:t>，</a:t>
            </a:r>
            <a:r>
              <a:rPr lang="en-US" altLang="zh-CN" dirty="0">
                <a:solidFill>
                  <a:schemeClr val="accent2"/>
                </a:solidFill>
              </a:rPr>
              <a:t>Google</a:t>
            </a:r>
            <a:r>
              <a:rPr lang="zh-CN" altLang="en-US" dirty="0">
                <a:solidFill>
                  <a:schemeClr val="accent2"/>
                </a:solidFill>
              </a:rPr>
              <a:t>，</a:t>
            </a:r>
            <a:r>
              <a:rPr lang="en-US" altLang="zh-CN" dirty="0">
                <a:solidFill>
                  <a:schemeClr val="accent2"/>
                </a:solidFill>
              </a:rPr>
              <a:t>Colab</a:t>
            </a:r>
            <a:r>
              <a:rPr lang="zh-CN" altLang="en-US" dirty="0">
                <a:solidFill>
                  <a:schemeClr val="accent2"/>
                </a:solidFill>
              </a:rPr>
              <a:t>，</a:t>
            </a:r>
            <a:r>
              <a:rPr lang="en-US" altLang="zh-CN" dirty="0">
                <a:solidFill>
                  <a:schemeClr val="accent2"/>
                </a:solidFill>
              </a:rPr>
              <a:t>Google Drive</a:t>
            </a:r>
            <a:endParaRPr lang="en-US" altLang="zh-CN" dirty="0">
              <a:solidFill>
                <a:schemeClr val="accent2"/>
              </a:solidFill>
            </a:endParaRPr>
          </a:p>
        </p:txBody>
      </p:sp>
      <p:grpSp>
        <p:nvGrpSpPr>
          <p:cNvPr id="2" name="组合 1"/>
          <p:cNvGrpSpPr/>
          <p:nvPr/>
        </p:nvGrpSpPr>
        <p:grpSpPr>
          <a:xfrm>
            <a:off x="1048224" y="3047028"/>
            <a:ext cx="2895125" cy="3181080"/>
            <a:chOff x="1048225" y="3047028"/>
            <a:chExt cx="2862842" cy="3181080"/>
          </a:xfrm>
        </p:grpSpPr>
        <p:sp>
          <p:nvSpPr>
            <p:cNvPr id="5" name="矩形 4"/>
            <p:cNvSpPr/>
            <p:nvPr/>
          </p:nvSpPr>
          <p:spPr>
            <a:xfrm>
              <a:off x="1048225" y="3047028"/>
              <a:ext cx="2862842" cy="3180036"/>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3800" b="1" dirty="0">
                  <a:solidFill>
                    <a:schemeClr val="accent1"/>
                  </a:solidFill>
                </a:rPr>
                <a:t>02</a:t>
              </a:r>
              <a:endParaRPr lang="zh-CN" altLang="en-US" sz="13800" b="1" dirty="0">
                <a:solidFill>
                  <a:schemeClr val="accent1"/>
                </a:solidFill>
              </a:endParaRPr>
            </a:p>
          </p:txBody>
        </p:sp>
        <p:sp>
          <p:nvSpPr>
            <p:cNvPr id="6" name="矩形 5"/>
            <p:cNvSpPr/>
            <p:nvPr/>
          </p:nvSpPr>
          <p:spPr>
            <a:xfrm rot="16200000">
              <a:off x="2434933" y="4751974"/>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7" name="Picture 6" descr="google"/>
          <p:cNvPicPr>
            <a:picLocks noChangeAspect="1"/>
          </p:cNvPicPr>
          <p:nvPr/>
        </p:nvPicPr>
        <p:blipFill>
          <a:blip r:embed="rId2"/>
          <a:stretch>
            <a:fillRect/>
          </a:stretch>
        </p:blipFill>
        <p:spPr>
          <a:xfrm>
            <a:off x="4964430" y="4617720"/>
            <a:ext cx="1838960" cy="643890"/>
          </a:xfrm>
          <a:prstGeom prst="rect">
            <a:avLst/>
          </a:prstGeom>
        </p:spPr>
      </p:pic>
      <p:pic>
        <p:nvPicPr>
          <p:cNvPr id="8" name="Picture 7" descr="colab"/>
          <p:cNvPicPr>
            <a:picLocks noChangeAspect="1"/>
          </p:cNvPicPr>
          <p:nvPr/>
        </p:nvPicPr>
        <p:blipFill>
          <a:blip r:embed="rId3"/>
          <a:stretch>
            <a:fillRect/>
          </a:stretch>
        </p:blipFill>
        <p:spPr>
          <a:xfrm>
            <a:off x="6950710" y="4874895"/>
            <a:ext cx="2204720" cy="974725"/>
          </a:xfrm>
          <a:prstGeom prst="rect">
            <a:avLst/>
          </a:prstGeom>
        </p:spPr>
      </p:pic>
      <p:pic>
        <p:nvPicPr>
          <p:cNvPr id="9" name="Picture 8" descr="google_drive"/>
          <p:cNvPicPr>
            <a:picLocks noChangeAspect="1"/>
          </p:cNvPicPr>
          <p:nvPr/>
        </p:nvPicPr>
        <p:blipFill>
          <a:blip r:embed="rId4"/>
          <a:stretch>
            <a:fillRect/>
          </a:stretch>
        </p:blipFill>
        <p:spPr>
          <a:xfrm>
            <a:off x="9237980" y="4540250"/>
            <a:ext cx="1518920" cy="79883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代码实现 </a:t>
            </a:r>
            <a:r>
              <a:rPr lang="en-US" altLang="zh-CN" dirty="0"/>
              <a:t>-- </a:t>
            </a:r>
            <a:r>
              <a:rPr lang="zh-CN" altLang="en-US" dirty="0"/>
              <a:t>接口</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pic>
        <p:nvPicPr>
          <p:cNvPr id="8" name="Picture 7" descr="code-config"/>
          <p:cNvPicPr>
            <a:picLocks noChangeAspect="1"/>
          </p:cNvPicPr>
          <p:nvPr/>
        </p:nvPicPr>
        <p:blipFill>
          <a:blip r:embed="rId1"/>
          <a:stretch>
            <a:fillRect/>
          </a:stretch>
        </p:blipFill>
        <p:spPr>
          <a:xfrm>
            <a:off x="1075055" y="866775"/>
            <a:ext cx="10058400" cy="3233420"/>
          </a:xfrm>
          <a:prstGeom prst="rect">
            <a:avLst/>
          </a:prstGeom>
        </p:spPr>
      </p:pic>
      <p:sp>
        <p:nvSpPr>
          <p:cNvPr id="10" name="Text Box 9"/>
          <p:cNvSpPr txBox="1"/>
          <p:nvPr/>
        </p:nvSpPr>
        <p:spPr>
          <a:xfrm>
            <a:off x="1075055" y="4150995"/>
            <a:ext cx="9268460" cy="1198880"/>
          </a:xfrm>
          <a:prstGeom prst="rect">
            <a:avLst/>
          </a:prstGeom>
          <a:noFill/>
        </p:spPr>
        <p:txBody>
          <a:bodyPr wrap="square" rtlCol="0">
            <a:spAutoFit/>
          </a:bodyPr>
          <a:p>
            <a:r>
              <a:rPr lang="en-US"/>
              <a:t>LSTM </a:t>
            </a:r>
            <a:r>
              <a:rPr lang="zh-CN" altLang="en-US"/>
              <a:t>层数：</a:t>
            </a:r>
            <a:r>
              <a:t>在大规模翻译任务的经验中，简单的堆叠 LSTM 层最多可以工作 4 层，很少</a:t>
            </a:r>
            <a:r>
              <a:rPr lang="en-US"/>
              <a:t>	       </a:t>
            </a:r>
            <a:r>
              <a:t>工作 6 层，超过8层就很差了。本模型选择使用 3 层。</a:t>
            </a:r>
          </a:p>
          <a:p>
            <a:r>
              <a:rPr lang="en-US" altLang="zh-CN"/>
              <a:t>epoch </a:t>
            </a:r>
            <a:r>
              <a:rPr lang="zh-CN" altLang="en-US"/>
              <a:t>参数：向前和向后传播中所有批次的单次训练迭代次数。可以调参。</a:t>
            </a:r>
            <a:endParaRPr lang="zh-CN" altLang="en-US"/>
          </a:p>
          <a:p>
            <a:r>
              <a:rPr lang="en-US" altLang="zh-CN"/>
              <a:t>batch_size </a:t>
            </a:r>
            <a:r>
              <a:rPr lang="zh-CN" altLang="en-US"/>
              <a:t>参数：基于梯度下降，每次训练使用样本数量。太小容易欠拟合。</a:t>
            </a:r>
            <a:endParaRPr lang="zh-CN" altLang="en-US"/>
          </a:p>
        </p:txBody>
      </p:sp>
      <p:pic>
        <p:nvPicPr>
          <p:cNvPr id="5" name="Picture 4" descr="LSTM"/>
          <p:cNvPicPr>
            <a:picLocks noChangeAspect="1"/>
          </p:cNvPicPr>
          <p:nvPr/>
        </p:nvPicPr>
        <p:blipFill>
          <a:blip r:embed="rId2"/>
          <a:stretch>
            <a:fillRect/>
          </a:stretch>
        </p:blipFill>
        <p:spPr>
          <a:xfrm>
            <a:off x="1066800" y="5349875"/>
            <a:ext cx="10058400" cy="126619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代码实现 </a:t>
            </a:r>
            <a:r>
              <a:rPr lang="en-US" altLang="zh-CN" dirty="0"/>
              <a:t>-- </a:t>
            </a:r>
            <a:r>
              <a:rPr lang="zh-CN" altLang="en-US" dirty="0"/>
              <a:t>模型定义</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pic>
        <p:nvPicPr>
          <p:cNvPr id="5" name="Picture 4" descr="Screen Shot 2021-12-26 at 8.40.51 PM"/>
          <p:cNvPicPr>
            <a:picLocks noChangeAspect="1"/>
          </p:cNvPicPr>
          <p:nvPr/>
        </p:nvPicPr>
        <p:blipFill>
          <a:blip r:embed="rId1"/>
          <a:stretch>
            <a:fillRect/>
          </a:stretch>
        </p:blipFill>
        <p:spPr>
          <a:xfrm>
            <a:off x="1066800" y="750570"/>
            <a:ext cx="10058400" cy="54381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代码实现 </a:t>
            </a:r>
            <a:r>
              <a:rPr lang="en-US" altLang="zh-CN" dirty="0"/>
              <a:t>-- </a:t>
            </a:r>
            <a:r>
              <a:rPr lang="zh-CN" altLang="en-US" dirty="0"/>
              <a:t>训练过程</a:t>
            </a:r>
            <a:endParaRPr lang="zh-CN" altLang="en-US" dirty="0"/>
          </a:p>
        </p:txBody>
      </p:sp>
      <p:pic>
        <p:nvPicPr>
          <p:cNvPr id="6" name="Picture 5" descr="code-train"/>
          <p:cNvPicPr>
            <a:picLocks noChangeAspect="1"/>
          </p:cNvPicPr>
          <p:nvPr/>
        </p:nvPicPr>
        <p:blipFill>
          <a:blip r:embed="rId1"/>
          <a:stretch>
            <a:fillRect/>
          </a:stretch>
        </p:blipFill>
        <p:spPr>
          <a:xfrm>
            <a:off x="1066800" y="692785"/>
            <a:ext cx="10057765" cy="5873750"/>
          </a:xfrm>
          <a:prstGeom prst="rect">
            <a:avLst/>
          </a:prstGeom>
        </p:spPr>
      </p:pic>
    </p:spTree>
  </p:cSld>
  <p:clrMapOvr>
    <a:masterClrMapping/>
  </p:clrMapOvr>
</p:sld>
</file>

<file path=ppt/tags/tag1.xml><?xml version="1.0" encoding="utf-8"?>
<p:tagLst xmlns:p="http://schemas.openxmlformats.org/presentationml/2006/main">
  <p:tag name="ISLIDE.DIAGRAM" val="4299"/>
</p:tagLst>
</file>

<file path=ppt/theme/theme1.xml><?xml version="1.0" encoding="utf-8"?>
<a:theme xmlns:a="http://schemas.openxmlformats.org/drawingml/2006/main" name="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1986</Words>
  <Application>WPS Presentation</Application>
  <PresentationFormat>宽屏</PresentationFormat>
  <Paragraphs>223</Paragraphs>
  <Slides>20</Slides>
  <Notes>2</Notes>
  <HiddenSlides>0</HiddenSlides>
  <MMClips>0</MMClips>
  <ScaleCrop>false</ScaleCrop>
  <HeadingPairs>
    <vt:vector size="6" baseType="variant">
      <vt:variant>
        <vt:lpstr>已用的字体</vt:lpstr>
      </vt:variant>
      <vt:variant>
        <vt:i4>20</vt:i4>
      </vt:variant>
      <vt:variant>
        <vt:lpstr>主题</vt:lpstr>
      </vt:variant>
      <vt:variant>
        <vt:i4>2</vt:i4>
      </vt:variant>
      <vt:variant>
        <vt:lpstr>幻灯片标题</vt:lpstr>
      </vt:variant>
      <vt:variant>
        <vt:i4>20</vt:i4>
      </vt:variant>
    </vt:vector>
  </HeadingPairs>
  <TitlesOfParts>
    <vt:vector size="42" baseType="lpstr">
      <vt:lpstr>Arial</vt:lpstr>
      <vt:lpstr>SimSun</vt:lpstr>
      <vt:lpstr>Wingdings</vt:lpstr>
      <vt:lpstr>Segoe UI Light</vt:lpstr>
      <vt:lpstr>Thonburi</vt:lpstr>
      <vt:lpstr>微软雅黑</vt:lpstr>
      <vt:lpstr>微软雅黑</vt:lpstr>
      <vt:lpstr>Calibri</vt:lpstr>
      <vt:lpstr>等线</vt:lpstr>
      <vt:lpstr>汉仪旗黑</vt:lpstr>
      <vt:lpstr>Segoe UI</vt:lpstr>
      <vt:lpstr>思源黑体 CN Heavy</vt:lpstr>
      <vt:lpstr>苹方-简</vt:lpstr>
      <vt:lpstr>微软雅黑</vt:lpstr>
      <vt:lpstr>Lucida Grande Light</vt:lpstr>
      <vt:lpstr>等线</vt:lpstr>
      <vt:lpstr>Arial Unicode MS</vt:lpstr>
      <vt:lpstr>Helvetica Neue</vt:lpstr>
      <vt:lpstr>Century Gothic</vt:lpstr>
      <vt:lpstr>宋体-简</vt:lpstr>
      <vt:lpstr>Office 主题​​</vt:lpstr>
      <vt:lpstr>1_OfficePLUS</vt:lpstr>
      <vt:lpstr>AI-Poet</vt:lpstr>
      <vt:lpstr>PowerPoint 演示文稿</vt:lpstr>
      <vt:lpstr>简介</vt:lpstr>
      <vt:lpstr>PowerPoint 演示文稿</vt:lpstr>
      <vt:lpstr>PowerPoint 演示文稿</vt:lpstr>
      <vt:lpstr>代码实现</vt:lpstr>
      <vt:lpstr>PowerPoint 演示文稿</vt:lpstr>
      <vt:lpstr>PowerPoint 演示文稿</vt:lpstr>
      <vt:lpstr>PowerPoint 演示文稿</vt:lpstr>
      <vt:lpstr>PowerPoint 演示文稿</vt:lpstr>
      <vt:lpstr>PowerPoint 演示文稿</vt:lpstr>
      <vt:lpstr>运行展示</vt:lpstr>
      <vt:lpstr>PowerPoint 演示文稿</vt:lpstr>
      <vt:lpstr>PowerPoint 演示文稿</vt:lpstr>
      <vt:lpstr>PowerPoint 演示文稿</vt:lpstr>
      <vt:lpstr>项目总结</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一 李</dc:creator>
  <cp:lastModifiedBy>huid</cp:lastModifiedBy>
  <cp:revision>263</cp:revision>
  <dcterms:created xsi:type="dcterms:W3CDTF">2021-12-28T15:29:09Z</dcterms:created>
  <dcterms:modified xsi:type="dcterms:W3CDTF">2021-12-28T15:29:09Z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2019-04-13T04:31:50.2944312Z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7b149082-93e1-4519-a220-b561cf239821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KSOProductBuildVer">
    <vt:lpwstr>1033-3.1.4.5932</vt:lpwstr>
  </property>
</Properties>
</file>

<file path=docProps/thumbnail.jpeg>
</file>